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47"/>
  </p:notesMasterIdLst>
  <p:sldIdLst>
    <p:sldId id="314" r:id="rId2"/>
    <p:sldId id="301" r:id="rId3"/>
    <p:sldId id="257" r:id="rId4"/>
    <p:sldId id="256" r:id="rId5"/>
    <p:sldId id="259" r:id="rId6"/>
    <p:sldId id="302" r:id="rId7"/>
    <p:sldId id="260" r:id="rId8"/>
    <p:sldId id="262" r:id="rId9"/>
    <p:sldId id="263" r:id="rId10"/>
    <p:sldId id="308" r:id="rId11"/>
    <p:sldId id="273" r:id="rId12"/>
    <p:sldId id="264" r:id="rId13"/>
    <p:sldId id="266" r:id="rId14"/>
    <p:sldId id="267" r:id="rId15"/>
    <p:sldId id="265" r:id="rId16"/>
    <p:sldId id="268" r:id="rId17"/>
    <p:sldId id="293" r:id="rId18"/>
    <p:sldId id="297" r:id="rId19"/>
    <p:sldId id="296" r:id="rId20"/>
    <p:sldId id="300" r:id="rId21"/>
    <p:sldId id="295" r:id="rId22"/>
    <p:sldId id="309" r:id="rId23"/>
    <p:sldId id="304" r:id="rId24"/>
    <p:sldId id="274" r:id="rId25"/>
    <p:sldId id="303" r:id="rId26"/>
    <p:sldId id="275" r:id="rId27"/>
    <p:sldId id="311" r:id="rId28"/>
    <p:sldId id="276" r:id="rId29"/>
    <p:sldId id="278" r:id="rId30"/>
    <p:sldId id="279" r:id="rId31"/>
    <p:sldId id="280" r:id="rId32"/>
    <p:sldId id="282" r:id="rId33"/>
    <p:sldId id="283" r:id="rId34"/>
    <p:sldId id="284" r:id="rId35"/>
    <p:sldId id="285" r:id="rId36"/>
    <p:sldId id="286" r:id="rId37"/>
    <p:sldId id="287" r:id="rId38"/>
    <p:sldId id="288" r:id="rId39"/>
    <p:sldId id="310" r:id="rId40"/>
    <p:sldId id="289" r:id="rId41"/>
    <p:sldId id="291" r:id="rId42"/>
    <p:sldId id="313" r:id="rId43"/>
    <p:sldId id="298" r:id="rId44"/>
    <p:sldId id="312" r:id="rId45"/>
    <p:sldId id="290" r:id="rId46"/>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99"/>
    <a:srgbClr val="66FF66"/>
    <a:srgbClr val="99FF99"/>
    <a:srgbClr val="00CCFF"/>
    <a:srgbClr val="0099CC"/>
    <a:srgbClr val="33CCCC"/>
    <a:srgbClr val="00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719" autoAdjust="0"/>
    <p:restoredTop sz="94614" autoAdjust="0"/>
  </p:normalViewPr>
  <p:slideViewPr>
    <p:cSldViewPr>
      <p:cViewPr varScale="1">
        <p:scale>
          <a:sx n="70" d="100"/>
          <a:sy n="70" d="100"/>
        </p:scale>
        <p:origin x="115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ltLang="ja-JP"/>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ltLang="ja-JP"/>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ltLang="ja-JP"/>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61C13DE-CCBE-46AB-89D2-AEBCB31B42E0}" type="slidenum">
              <a:rPr lang="en-US" altLang="ja-JP"/>
              <a:pPr>
                <a:defRPr/>
              </a:pPr>
              <a:t>‹#›</a:t>
            </a:fld>
            <a:endParaRPr lang="en-US" altLang="ja-JP"/>
          </a:p>
        </p:txBody>
      </p:sp>
    </p:spTree>
    <p:extLst>
      <p:ext uri="{BB962C8B-B14F-4D97-AF65-F5344CB8AC3E}">
        <p14:creationId xmlns:p14="http://schemas.microsoft.com/office/powerpoint/2010/main" val="19936286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0FC9F29-B4BB-4EC4-A274-75C47792F003}"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C041BA4-9B51-42C4-8BAA-158675B9512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BA26832-C8C9-41BC-84FC-08FE55397B17}"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3A82536-5F94-4872-AF75-AA037CDAB3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2043691-E457-42EA-85FA-BF71AAC4F27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D4F623-15B3-4284-9C06-83C50A6AB056}"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4A2C6D3-164A-4DFD-8697-EC880B427331}"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0CD076A-F782-4C95-99F1-3C4554C88CE6}"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8EBA091-D693-4144-A4D2-D8DA357B7F5C}"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F5189EE-EFCA-4477-9490-CECC08678B82}"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1C2B5E1-5985-4D00-8D4A-8A0A87700A6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F6AEF63-E069-4122-8D09-85281EE8BA9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58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ltLang="ja-JP"/>
          </a:p>
        </p:txBody>
      </p:sp>
      <p:sp>
        <p:nvSpPr>
          <p:cNvPr id="358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ltLang="ja-JP"/>
          </a:p>
        </p:txBody>
      </p:sp>
      <p:sp>
        <p:nvSpPr>
          <p:cNvPr id="358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72C31288-85D4-4D78-8572-152EF6E8049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file:///G:\Application\Cute\Setup.ex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9.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33400" y="762000"/>
            <a:ext cx="7932738" cy="5262563"/>
          </a:xfrm>
          <a:prstGeom prst="rect">
            <a:avLst/>
          </a:prstGeom>
          <a:noFill/>
        </p:spPr>
        <p:txBody>
          <a:bodyPr wrap="none">
            <a:spAutoFit/>
          </a:bodyPr>
          <a:lstStyle/>
          <a:p>
            <a:pPr>
              <a:defRPr/>
            </a:pPr>
            <a:r>
              <a:rPr lang="ja-JP" altLang="en-US" sz="4400" b="1" dirty="0">
                <a:solidFill>
                  <a:srgbClr val="0070C0"/>
                </a:solidFill>
                <a:effectLst>
                  <a:outerShdw blurRad="38100" dist="38100" dir="2700000" algn="tl">
                    <a:srgbClr val="000000">
                      <a:alpha val="43137"/>
                    </a:srgbClr>
                  </a:outerShdw>
                </a:effectLst>
                <a:latin typeface="Arial" pitchFamily="34" charset="0"/>
              </a:rPr>
              <a:t>自発的対称性の破れとその周辺</a:t>
            </a:r>
          </a:p>
          <a:p>
            <a:pPr>
              <a:defRPr/>
            </a:pPr>
            <a:r>
              <a:rPr lang="ja-JP" altLang="en-US" sz="2800" b="1" dirty="0">
                <a:latin typeface="Arial" pitchFamily="34" charset="0"/>
              </a:rPr>
              <a:t>　　　　　</a:t>
            </a:r>
            <a:endParaRPr lang="en-US" altLang="ja-JP" sz="2800" b="1" dirty="0">
              <a:latin typeface="Arial" pitchFamily="34" charset="0"/>
            </a:endParaRPr>
          </a:p>
          <a:p>
            <a:pPr>
              <a:defRPr/>
            </a:pPr>
            <a:r>
              <a:rPr lang="ja-JP" altLang="en-US" sz="2800" b="1" dirty="0">
                <a:latin typeface="Arial" pitchFamily="34" charset="0"/>
              </a:rPr>
              <a:t>　　　</a:t>
            </a:r>
            <a:r>
              <a:rPr lang="ja-JP" altLang="en-US" sz="2800" b="1" dirty="0">
                <a:solidFill>
                  <a:srgbClr val="002060"/>
                </a:solidFill>
                <a:latin typeface="Arial" pitchFamily="34" charset="0"/>
              </a:rPr>
              <a:t>　　    南部陽一郎教授（シカゴ大学）</a:t>
            </a:r>
            <a:endParaRPr lang="en-US" altLang="ja-JP" sz="2800" b="1" dirty="0">
              <a:solidFill>
                <a:srgbClr val="002060"/>
              </a:solidFill>
              <a:latin typeface="Arial" pitchFamily="34" charset="0"/>
            </a:endParaRPr>
          </a:p>
          <a:p>
            <a:pPr>
              <a:defRPr/>
            </a:pPr>
            <a:endParaRPr lang="en-US" altLang="ja-JP" sz="2800" dirty="0">
              <a:solidFill>
                <a:srgbClr val="002060"/>
              </a:solidFill>
              <a:latin typeface="Arial" pitchFamily="34" charset="0"/>
            </a:endParaRPr>
          </a:p>
          <a:p>
            <a:pPr>
              <a:defRPr/>
            </a:pPr>
            <a:r>
              <a:rPr lang="ja-JP" altLang="en-US" sz="2800" dirty="0">
                <a:solidFill>
                  <a:srgbClr val="002060"/>
                </a:solidFill>
                <a:latin typeface="Arial" pitchFamily="34" charset="0"/>
              </a:rPr>
              <a:t>                        ２００４年６月４日</a:t>
            </a:r>
            <a:endParaRPr lang="en-US" altLang="ja-JP" sz="2800" dirty="0">
              <a:solidFill>
                <a:srgbClr val="002060"/>
              </a:solidFill>
              <a:latin typeface="Arial" pitchFamily="34" charset="0"/>
            </a:endParaRPr>
          </a:p>
          <a:p>
            <a:pPr>
              <a:defRPr/>
            </a:pPr>
            <a:endParaRPr lang="en-US" altLang="ja-JP" sz="2800" dirty="0">
              <a:latin typeface="Arial" pitchFamily="34" charset="0"/>
            </a:endParaRPr>
          </a:p>
          <a:p>
            <a:pPr>
              <a:defRPr/>
            </a:pPr>
            <a:endParaRPr lang="en-US" altLang="ja-JP" sz="2800" dirty="0">
              <a:latin typeface="Arial" pitchFamily="34" charset="0"/>
            </a:endParaRPr>
          </a:p>
          <a:p>
            <a:pPr>
              <a:defRPr/>
            </a:pPr>
            <a:endParaRPr lang="en-US" altLang="ja-JP" sz="2800" dirty="0">
              <a:solidFill>
                <a:srgbClr val="002060"/>
              </a:solidFill>
              <a:latin typeface="Arial" pitchFamily="34" charset="0"/>
            </a:endParaRPr>
          </a:p>
          <a:p>
            <a:pPr>
              <a:defRPr/>
            </a:pPr>
            <a:r>
              <a:rPr lang="ja-JP" altLang="en-US" dirty="0">
                <a:solidFill>
                  <a:srgbClr val="002060"/>
                </a:solidFill>
                <a:latin typeface="Arial" pitchFamily="34" charset="0"/>
              </a:rPr>
              <a:t>    　　 　　　東京大学理学部物理学教室談話会</a:t>
            </a:r>
            <a:endParaRPr lang="en-US" altLang="ja-JP" dirty="0">
              <a:solidFill>
                <a:srgbClr val="002060"/>
              </a:solidFill>
              <a:latin typeface="Arial" pitchFamily="34" charset="0"/>
            </a:endParaRPr>
          </a:p>
          <a:p>
            <a:pPr>
              <a:defRPr/>
            </a:pPr>
            <a:r>
              <a:rPr lang="ja-JP" altLang="en-US" dirty="0">
                <a:solidFill>
                  <a:srgbClr val="002060"/>
                </a:solidFill>
                <a:latin typeface="Arial" pitchFamily="34" charset="0"/>
              </a:rPr>
              <a:t>　　   　　　　　　 理学部４号館１２２０号室</a:t>
            </a:r>
            <a:endParaRPr lang="en-US" altLang="ja-JP" dirty="0">
              <a:solidFill>
                <a:srgbClr val="002060"/>
              </a:solidFill>
              <a:latin typeface="Arial" pitchFamily="34" charset="0"/>
            </a:endParaRPr>
          </a:p>
          <a:p>
            <a:pPr>
              <a:defRPr/>
            </a:pPr>
            <a:endParaRPr lang="en-US" altLang="ja-JP" dirty="0">
              <a:latin typeface="Arial" pitchFamily="34" charset="0"/>
            </a:endParaRPr>
          </a:p>
          <a:p>
            <a:pPr>
              <a:defRPr/>
            </a:pPr>
            <a:endParaRPr lang="en-US" altLang="ja-JP"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1" name="Oval 3"/>
          <p:cNvSpPr>
            <a:spLocks noGrp="1" noChangeArrowheads="1"/>
          </p:cNvSpPr>
          <p:nvPr>
            <p:ph type="body" idx="4294967295"/>
          </p:nvPr>
        </p:nvSpPr>
        <p:spPr>
          <a:xfrm rot="8791895">
            <a:off x="2814638" y="2392363"/>
            <a:ext cx="3124200" cy="1752600"/>
          </a:xfrm>
          <a:prstGeom prst="ellipse">
            <a:avLst/>
          </a:prstGeom>
          <a:solidFill>
            <a:schemeClr val="accent1"/>
          </a:solidFill>
          <a:ln>
            <a:solidFill>
              <a:schemeClr val="tx1"/>
            </a:solidFill>
            <a:round/>
          </a:ln>
        </p:spPr>
        <p:txBody>
          <a:bodyPr/>
          <a:lstStyle/>
          <a:p>
            <a:pPr eaLnBrk="1" hangingPunct="1">
              <a:lnSpc>
                <a:spcPct val="80000"/>
              </a:lnSpc>
            </a:pPr>
            <a:endParaRPr lang="en-US" altLang="ja-JP" sz="1000" smtClean="0">
              <a:hlinkClick r:id="rId2" action="ppaction://program"/>
            </a:endParaRPr>
          </a:p>
          <a:p>
            <a:pPr eaLnBrk="1" hangingPunct="1">
              <a:lnSpc>
                <a:spcPct val="80000"/>
              </a:lnSpc>
            </a:pPr>
            <a:endParaRPr lang="en-US" altLang="ja-JP" sz="1000" smtClean="0">
              <a:hlinkClick r:id="rId2" action="ppaction://program"/>
            </a:endParaRPr>
          </a:p>
          <a:p>
            <a:pPr eaLnBrk="1" hangingPunct="1">
              <a:lnSpc>
                <a:spcPct val="80000"/>
              </a:lnSpc>
            </a:pPr>
            <a:endParaRPr lang="en-US" altLang="ja-JP" sz="1000" smtClean="0">
              <a:hlinkClick r:id="rId2" action="ppaction://program"/>
            </a:endParaRPr>
          </a:p>
          <a:p>
            <a:pPr eaLnBrk="1" hangingPunct="1">
              <a:lnSpc>
                <a:spcPct val="80000"/>
              </a:lnSpc>
            </a:pPr>
            <a:endParaRPr lang="en-US" altLang="ja-JP" sz="1000" smtClean="0">
              <a:hlinkClick r:id="rId2" action="ppaction://program"/>
            </a:endParaRPr>
          </a:p>
          <a:p>
            <a:pPr eaLnBrk="1" hangingPunct="1">
              <a:lnSpc>
                <a:spcPct val="80000"/>
              </a:lnSpc>
            </a:pPr>
            <a:endParaRPr lang="en-US" altLang="ja-JP" sz="1000" smtClean="0">
              <a:hlinkClick r:id="rId2" action="ppaction://program"/>
            </a:endParaRPr>
          </a:p>
          <a:p>
            <a:pPr eaLnBrk="1" hangingPunct="1">
              <a:lnSpc>
                <a:spcPct val="80000"/>
              </a:lnSpc>
            </a:pPr>
            <a:endParaRPr lang="en-US" altLang="ja-JP" sz="1000" smtClean="0">
              <a:hlinkClick r:id="rId2" action="ppaction://program"/>
            </a:endParaRPr>
          </a:p>
          <a:p>
            <a:pPr eaLnBrk="1" hangingPunct="1">
              <a:lnSpc>
                <a:spcPct val="80000"/>
              </a:lnSpc>
            </a:pPr>
            <a:endParaRPr lang="en-US" altLang="ja-JP" sz="1000" smtClean="0">
              <a:hlinkClick r:id="rId2" action="ppaction://program"/>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5000" fill="hold"/>
                                        <p:tgtEl>
                                          <p:spTgt spid="145411">
                                            <p:bg/>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nodePh="1">
                                  <p:stCondLst>
                                    <p:cond delay="0"/>
                                  </p:stCondLst>
                                  <p:endCondLst>
                                    <p:cond evt="begin" delay="0">
                                      <p:tn val="9"/>
                                    </p:cond>
                                  </p:endCondLst>
                                  <p:childTnLst>
                                    <p:animRot by="21600000">
                                      <p:cBhvr>
                                        <p:cTn id="10" dur="5000" fill="hold"/>
                                        <p:tgtEl>
                                          <p:spTgt spid="145411">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3314" name="Picture 3"/>
          <p:cNvPicPr>
            <a:picLocks noGrp="1" noChangeAspect="1" noChangeArrowheads="1"/>
          </p:cNvPicPr>
          <p:nvPr>
            <p:ph type="body" idx="4294967295"/>
          </p:nvPr>
        </p:nvPicPr>
        <p:blipFill>
          <a:blip r:embed="rId2"/>
          <a:srcRect/>
          <a:stretch>
            <a:fillRect/>
          </a:stretch>
        </p:blipFill>
        <p:spPr>
          <a:xfrm>
            <a:off x="533400" y="1447800"/>
            <a:ext cx="8229600" cy="2057400"/>
          </a:xfr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0" y="304800"/>
            <a:ext cx="8229600" cy="6553200"/>
          </a:xfrm>
        </p:spPr>
        <p:txBody>
          <a:bodyPr/>
          <a:lstStyle/>
          <a:p>
            <a:pPr marL="914400" lvl="1" indent="-457200" eaLnBrk="1" hangingPunct="1">
              <a:buFontTx/>
              <a:buNone/>
            </a:pPr>
            <a:r>
              <a:rPr lang="en-US" altLang="ja-JP" sz="2400" b="1" dirty="0" smtClean="0"/>
              <a:t>	           	 </a:t>
            </a:r>
            <a:r>
              <a:rPr lang="en-US" altLang="ja-JP" b="1" dirty="0" smtClean="0"/>
              <a:t>BCS mechanism</a:t>
            </a:r>
          </a:p>
          <a:p>
            <a:pPr marL="914400" lvl="1" indent="-457200" eaLnBrk="1" hangingPunct="1">
              <a:buFontTx/>
              <a:buChar char="•"/>
            </a:pPr>
            <a:r>
              <a:rPr lang="en-US" altLang="ja-JP" sz="2400" b="1" dirty="0" err="1" smtClean="0"/>
              <a:t>Fermion</a:t>
            </a:r>
            <a:r>
              <a:rPr lang="en-US" altLang="ja-JP" sz="2400" b="1" dirty="0" smtClean="0"/>
              <a:t> Cooper pairing -&gt; mass gap formation</a:t>
            </a:r>
          </a:p>
          <a:p>
            <a:pPr marL="914400" lvl="1" indent="-457200" eaLnBrk="1" hangingPunct="1">
              <a:buFontTx/>
              <a:buChar char="•"/>
            </a:pPr>
            <a:r>
              <a:rPr lang="en-US" altLang="ja-JP" b="1" dirty="0" smtClean="0"/>
              <a:t> </a:t>
            </a:r>
            <a:r>
              <a:rPr lang="en-US" altLang="ja-JP" dirty="0" smtClean="0"/>
              <a:t>original dynamics (high energy) scale</a:t>
            </a:r>
            <a:r>
              <a:rPr lang="en-US" altLang="ja-JP" b="1" dirty="0" smtClean="0"/>
              <a:t>	</a:t>
            </a:r>
          </a:p>
          <a:p>
            <a:pPr marL="914400" lvl="1" indent="-457200" eaLnBrk="1" hangingPunct="1">
              <a:buFontTx/>
              <a:buNone/>
            </a:pPr>
            <a:r>
              <a:rPr lang="en-US" altLang="ja-JP" sz="2400" b="1" dirty="0" smtClean="0"/>
              <a:t>      SSB (low energy) scale</a:t>
            </a:r>
          </a:p>
          <a:p>
            <a:pPr marL="914400" lvl="1" indent="-457200" eaLnBrk="1" hangingPunct="1">
              <a:buFontTx/>
              <a:buChar char="•"/>
            </a:pPr>
            <a:r>
              <a:rPr lang="en-US" altLang="ja-JP" sz="2400" b="1" dirty="0" smtClean="0"/>
              <a:t> NG (</a:t>
            </a:r>
            <a:r>
              <a:rPr lang="el-GR" altLang="ja-JP" sz="2400" b="1" dirty="0" smtClean="0">
                <a:cs typeface="Arial" charset="0"/>
              </a:rPr>
              <a:t>π</a:t>
            </a:r>
            <a:r>
              <a:rPr lang="en-US" altLang="ja-JP" sz="2400" b="1" dirty="0" smtClean="0">
                <a:cs typeface="Arial" charset="0"/>
              </a:rPr>
              <a:t>) </a:t>
            </a:r>
            <a:r>
              <a:rPr lang="en-US" altLang="ja-JP" sz="2400" b="1" dirty="0" smtClean="0"/>
              <a:t>and Higgs (</a:t>
            </a:r>
            <a:r>
              <a:rPr lang="el-GR" altLang="ja-JP" sz="2400" b="1" dirty="0" smtClean="0">
                <a:cs typeface="Arial" charset="0"/>
              </a:rPr>
              <a:t>σ</a:t>
            </a:r>
            <a:r>
              <a:rPr lang="en-US" altLang="ja-JP" sz="2400" b="1" dirty="0" smtClean="0">
                <a:cs typeface="Arial" charset="0"/>
              </a:rPr>
              <a:t>) </a:t>
            </a:r>
            <a:r>
              <a:rPr lang="en-US" altLang="ja-JP" sz="2400" b="1" dirty="0" smtClean="0"/>
              <a:t>modes</a:t>
            </a:r>
          </a:p>
          <a:p>
            <a:pPr marL="533400" indent="-533400" eaLnBrk="1" hangingPunct="1">
              <a:buFontTx/>
              <a:buNone/>
            </a:pPr>
            <a:r>
              <a:rPr lang="en-US" altLang="ja-JP" sz="2400" b="1" dirty="0" smtClean="0"/>
              <a:t>		Mass relations (quasi-</a:t>
            </a:r>
            <a:r>
              <a:rPr lang="en-US" altLang="ja-JP" sz="2400" b="1" dirty="0" err="1" smtClean="0"/>
              <a:t>supersymmetry</a:t>
            </a:r>
            <a:r>
              <a:rPr lang="en-US" altLang="ja-JP" sz="2400" b="1" dirty="0" smtClean="0"/>
              <a:t>)</a:t>
            </a:r>
          </a:p>
          <a:p>
            <a:pPr marL="1295400" lvl="2" indent="-381000" eaLnBrk="1" hangingPunct="1">
              <a:buFontTx/>
              <a:buNone/>
            </a:pPr>
            <a:r>
              <a:rPr lang="en-US" altLang="ja-JP" b="1" dirty="0" smtClean="0"/>
              <a:t>	 m</a:t>
            </a:r>
            <a:r>
              <a:rPr lang="el-GR" altLang="ja-JP" b="1" baseline="-25000" dirty="0" smtClean="0">
                <a:cs typeface="Arial" charset="0"/>
              </a:rPr>
              <a:t>π</a:t>
            </a:r>
            <a:r>
              <a:rPr lang="en-US" altLang="ja-JP" b="1" dirty="0" smtClean="0"/>
              <a:t>: m</a:t>
            </a:r>
            <a:r>
              <a:rPr lang="en-US" altLang="ja-JP" b="1" baseline="-25000" dirty="0" smtClean="0"/>
              <a:t>f</a:t>
            </a:r>
            <a:r>
              <a:rPr lang="en-US" altLang="ja-JP" b="1" dirty="0" smtClean="0"/>
              <a:t>: m</a:t>
            </a:r>
            <a:r>
              <a:rPr lang="el-GR" altLang="ja-JP" b="1" baseline="-25000" dirty="0" smtClean="0">
                <a:cs typeface="Arial" charset="0"/>
              </a:rPr>
              <a:t>σ</a:t>
            </a:r>
            <a:r>
              <a:rPr lang="en-US" altLang="ja-JP" b="1" dirty="0" smtClean="0"/>
              <a:t> </a:t>
            </a:r>
            <a:r>
              <a:rPr lang="en-US" altLang="ja-JP" b="1" dirty="0" smtClean="0">
                <a:cs typeface="Arial" charset="0"/>
              </a:rPr>
              <a:t>~  0 : 1 : 2    (weak coupling)</a:t>
            </a:r>
          </a:p>
          <a:p>
            <a:pPr marL="914400" lvl="1" indent="-457200" eaLnBrk="1" hangingPunct="1">
              <a:buFontTx/>
              <a:buNone/>
            </a:pPr>
            <a:r>
              <a:rPr lang="en-US" altLang="ja-JP" sz="2400" b="1" dirty="0" smtClean="0">
                <a:cs typeface="Arial" charset="0"/>
              </a:rPr>
              <a:t>		 </a:t>
            </a:r>
            <a:r>
              <a:rPr lang="ja-JP" altLang="en-US" sz="2400" b="1" dirty="0" smtClean="0">
                <a:cs typeface="Arial" charset="0"/>
              </a:rPr>
              <a:t>（</a:t>
            </a:r>
            <a:r>
              <a:rPr lang="el-GR" altLang="ja-JP" sz="2400" b="1" dirty="0" smtClean="0">
                <a:cs typeface="Arial" charset="0"/>
              </a:rPr>
              <a:t>σ</a:t>
            </a:r>
            <a:r>
              <a:rPr lang="en-US" altLang="ja-JP" sz="2400" b="1" dirty="0" smtClean="0">
                <a:cs typeface="Arial" charset="0"/>
              </a:rPr>
              <a:t> </a:t>
            </a:r>
            <a:r>
              <a:rPr lang="ja-JP" altLang="en-US" sz="2400" b="1" dirty="0" smtClean="0"/>
              <a:t>は一般に多数あって質量が異なる）</a:t>
            </a:r>
            <a:endParaRPr lang="en-US" altLang="ja-JP" sz="2400" b="1" dirty="0" smtClean="0"/>
          </a:p>
          <a:p>
            <a:pPr marL="914400" lvl="1" indent="-457200" eaLnBrk="1" hangingPunct="1">
              <a:buFontTx/>
              <a:buNone/>
            </a:pPr>
            <a:r>
              <a:rPr lang="en-US" altLang="ja-JP" sz="2400" b="1" dirty="0" smtClean="0"/>
              <a:t>	  sum rule: e.g. m(</a:t>
            </a:r>
            <a:r>
              <a:rPr lang="el-GR" altLang="ja-JP" sz="2400" b="1" dirty="0" smtClean="0">
                <a:cs typeface="Arial" charset="0"/>
              </a:rPr>
              <a:t>σ</a:t>
            </a:r>
            <a:r>
              <a:rPr lang="en-US" altLang="ja-JP" sz="2400" b="1" baseline="-25000" dirty="0" smtClean="0">
                <a:cs typeface="Arial" charset="0"/>
              </a:rPr>
              <a:t>1</a:t>
            </a:r>
            <a:r>
              <a:rPr lang="en-US" altLang="ja-JP" sz="2400" b="1" baseline="30000" dirty="0" smtClean="0">
                <a:cs typeface="Arial" charset="0"/>
              </a:rPr>
              <a:t> 2</a:t>
            </a:r>
            <a:r>
              <a:rPr lang="en-US" altLang="ja-JP" sz="2400" b="1" dirty="0" smtClean="0">
                <a:cs typeface="Arial" charset="0"/>
              </a:rPr>
              <a:t>)</a:t>
            </a:r>
            <a:r>
              <a:rPr lang="en-US" altLang="ja-JP" sz="2400" b="1" baseline="30000" dirty="0" smtClean="0">
                <a:cs typeface="Arial" charset="0"/>
              </a:rPr>
              <a:t> </a:t>
            </a:r>
            <a:r>
              <a:rPr lang="en-US" altLang="ja-JP" sz="2400" b="1" dirty="0" smtClean="0">
                <a:cs typeface="Arial" charset="0"/>
              </a:rPr>
              <a:t>+ m(</a:t>
            </a:r>
            <a:r>
              <a:rPr lang="el-GR" altLang="ja-JP" sz="2400" b="1" dirty="0" smtClean="0">
                <a:cs typeface="Arial" charset="0"/>
              </a:rPr>
              <a:t>σ</a:t>
            </a:r>
            <a:r>
              <a:rPr lang="en-US" altLang="ja-JP" sz="2400" b="1" baseline="-25000" dirty="0" smtClean="0">
                <a:cs typeface="Arial" charset="0"/>
              </a:rPr>
              <a:t>2</a:t>
            </a:r>
            <a:r>
              <a:rPr lang="en-US" altLang="ja-JP" sz="2400" b="1" dirty="0" smtClean="0">
                <a:cs typeface="Arial" charset="0"/>
              </a:rPr>
              <a:t>)</a:t>
            </a:r>
            <a:r>
              <a:rPr lang="en-US" altLang="ja-JP" sz="2400" b="1" baseline="30000" dirty="0" smtClean="0">
                <a:cs typeface="Arial" charset="0"/>
              </a:rPr>
              <a:t>2</a:t>
            </a:r>
            <a:r>
              <a:rPr lang="en-US" altLang="ja-JP" sz="2400" b="1" dirty="0" smtClean="0">
                <a:cs typeface="Arial" charset="0"/>
              </a:rPr>
              <a:t> = 4m(f)</a:t>
            </a:r>
            <a:r>
              <a:rPr lang="en-US" altLang="ja-JP" sz="2400" b="1" baseline="30000" dirty="0" smtClean="0">
                <a:cs typeface="Arial" charset="0"/>
              </a:rPr>
              <a:t>2</a:t>
            </a:r>
            <a:endParaRPr lang="en-US" altLang="ja-JP" sz="2400" b="1" dirty="0" smtClean="0">
              <a:cs typeface="Arial" charset="0"/>
            </a:endParaRPr>
          </a:p>
          <a:p>
            <a:pPr marL="914400" lvl="1" indent="-457200" eaLnBrk="1" hangingPunct="1">
              <a:buFontTx/>
              <a:buNone/>
            </a:pPr>
            <a:endParaRPr lang="en-US" altLang="ja-JP" sz="2400" b="1" dirty="0" smtClean="0">
              <a:cs typeface="Arial" charset="0"/>
            </a:endParaRPr>
          </a:p>
          <a:p>
            <a:pPr marL="914400" lvl="1" indent="-457200" eaLnBrk="1" hangingPunct="1">
              <a:buFontTx/>
              <a:buChar char="•"/>
            </a:pPr>
            <a:r>
              <a:rPr lang="en-US" altLang="ja-JP" sz="2400" b="1" dirty="0" smtClean="0">
                <a:cs typeface="Arial" charset="0"/>
              </a:rPr>
              <a:t>Effective theories</a:t>
            </a:r>
          </a:p>
          <a:p>
            <a:pPr marL="1295400" lvl="2" indent="-381000" eaLnBrk="1" latinLnBrk="1" hangingPunct="1">
              <a:buFontTx/>
              <a:buNone/>
            </a:pPr>
            <a:r>
              <a:rPr lang="en-US" altLang="ja-JP" b="1" dirty="0" smtClean="0">
                <a:cs typeface="Arial" charset="0"/>
              </a:rPr>
              <a:t>	</a:t>
            </a:r>
            <a:r>
              <a:rPr lang="en-US" altLang="ja-JP" b="1" dirty="0" err="1" smtClean="0">
                <a:cs typeface="Arial" charset="0"/>
              </a:rPr>
              <a:t>Ginzburg</a:t>
            </a:r>
            <a:r>
              <a:rPr lang="en-US" altLang="ja-JP" b="1" dirty="0" smtClean="0">
                <a:cs typeface="Arial" charset="0"/>
              </a:rPr>
              <a:t>-Landau-Gell-Mann-Levy model</a:t>
            </a:r>
          </a:p>
          <a:p>
            <a:pPr marL="1295400" lvl="2" indent="-381000" eaLnBrk="1" latinLnBrk="1" hangingPunct="1">
              <a:buFontTx/>
              <a:buNone/>
            </a:pPr>
            <a:r>
              <a:rPr lang="en-US" altLang="ja-JP" b="1" dirty="0" smtClean="0">
                <a:cs typeface="Arial" charset="0"/>
              </a:rPr>
              <a:t>	Nonlinear “</a:t>
            </a:r>
            <a:r>
              <a:rPr lang="el-GR" altLang="ja-JP" b="1" dirty="0" smtClean="0">
                <a:cs typeface="Arial" charset="0"/>
              </a:rPr>
              <a:t>σ</a:t>
            </a:r>
            <a:r>
              <a:rPr lang="en-US" altLang="ja-JP" b="1" dirty="0" smtClean="0">
                <a:cs typeface="Arial" charset="0"/>
              </a:rPr>
              <a:t>” model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0" y="0"/>
            <a:ext cx="8229600" cy="6858000"/>
          </a:xfrm>
        </p:spPr>
        <p:txBody>
          <a:bodyPr/>
          <a:lstStyle/>
          <a:p>
            <a:pPr eaLnBrk="1" hangingPunct="1"/>
            <a:endParaRPr lang="en-US" altLang="ja-JP" b="1" smtClean="0">
              <a:cs typeface="Arial" charset="0"/>
            </a:endParaRPr>
          </a:p>
          <a:p>
            <a:pPr eaLnBrk="1" hangingPunct="1"/>
            <a:endParaRPr lang="en-US" altLang="ja-JP" b="1" smtClean="0">
              <a:cs typeface="Arial" charset="0"/>
            </a:endParaRPr>
          </a:p>
          <a:p>
            <a:pPr eaLnBrk="1" hangingPunct="1"/>
            <a:endParaRPr lang="en-US" altLang="ja-JP" smtClean="0">
              <a:cs typeface="Arial" charset="0"/>
            </a:endParaRPr>
          </a:p>
          <a:p>
            <a:pPr eaLnBrk="1" hangingPunct="1">
              <a:buFontTx/>
              <a:buNone/>
            </a:pPr>
            <a:endParaRPr lang="en-US" altLang="ja-JP" smtClean="0">
              <a:cs typeface="Arial" charset="0"/>
            </a:endParaRPr>
          </a:p>
          <a:p>
            <a:pPr eaLnBrk="1" hangingPunct="1"/>
            <a:endParaRPr lang="en-US" altLang="ja-JP" smtClean="0">
              <a:cs typeface="Arial" charset="0"/>
            </a:endParaRPr>
          </a:p>
          <a:p>
            <a:pPr eaLnBrk="1" hangingPunct="1"/>
            <a:endParaRPr lang="en-US" altLang="ja-JP" smtClean="0">
              <a:cs typeface="Arial" charset="0"/>
            </a:endParaRPr>
          </a:p>
          <a:p>
            <a:pPr eaLnBrk="1" hangingPunct="1"/>
            <a:endParaRPr lang="en-US" altLang="ja-JP" smtClean="0">
              <a:cs typeface="Arial" charset="0"/>
            </a:endParaRPr>
          </a:p>
          <a:p>
            <a:pPr eaLnBrk="1" hangingPunct="1"/>
            <a:endParaRPr lang="en-US" altLang="ja-JP" smtClean="0">
              <a:cs typeface="Arial" charset="0"/>
            </a:endParaRPr>
          </a:p>
          <a:p>
            <a:pPr eaLnBrk="1" hangingPunct="1"/>
            <a:endParaRPr lang="en-US" altLang="ja-JP" smtClean="0">
              <a:cs typeface="Arial" charset="0"/>
            </a:endParaRPr>
          </a:p>
          <a:p>
            <a:pPr eaLnBrk="1" hangingPunct="1"/>
            <a:endParaRPr lang="en-US" altLang="ja-JP" smtClean="0">
              <a:cs typeface="Arial" charset="0"/>
            </a:endParaRPr>
          </a:p>
        </p:txBody>
      </p:sp>
      <p:sp>
        <p:nvSpPr>
          <p:cNvPr id="15363" name="Oval 6"/>
          <p:cNvSpPr>
            <a:spLocks noChangeArrowheads="1"/>
          </p:cNvSpPr>
          <p:nvPr/>
        </p:nvSpPr>
        <p:spPr bwMode="auto">
          <a:xfrm flipH="1">
            <a:off x="3276600" y="3505200"/>
            <a:ext cx="2286000" cy="22098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15364" name="AutoShape 7"/>
          <p:cNvCxnSpPr>
            <a:cxnSpLocks noChangeShapeType="1"/>
            <a:stCxn id="15362" idx="3"/>
          </p:cNvCxnSpPr>
          <p:nvPr/>
        </p:nvCxnSpPr>
        <p:spPr bwMode="auto">
          <a:xfrm>
            <a:off x="8229600" y="3429000"/>
            <a:ext cx="1588" cy="1588"/>
          </a:xfrm>
          <a:prstGeom prst="straightConnector1">
            <a:avLst/>
          </a:prstGeom>
          <a:noFill/>
          <a:ln w="9525">
            <a:solidFill>
              <a:schemeClr val="tx1"/>
            </a:solidFill>
            <a:round/>
            <a:headEnd/>
            <a:tailEnd/>
          </a:ln>
        </p:spPr>
      </p:cxnSp>
      <p:sp>
        <p:nvSpPr>
          <p:cNvPr id="15365" name="Line 8"/>
          <p:cNvSpPr>
            <a:spLocks noChangeShapeType="1"/>
          </p:cNvSpPr>
          <p:nvPr/>
        </p:nvSpPr>
        <p:spPr bwMode="auto">
          <a:xfrm flipH="1">
            <a:off x="3505200" y="3505200"/>
            <a:ext cx="1828800" cy="2286000"/>
          </a:xfrm>
          <a:prstGeom prst="line">
            <a:avLst/>
          </a:prstGeom>
          <a:noFill/>
          <a:ln w="9525">
            <a:solidFill>
              <a:schemeClr val="tx1"/>
            </a:solidFill>
            <a:round/>
            <a:headEnd/>
            <a:tailEnd/>
          </a:ln>
        </p:spPr>
        <p:txBody>
          <a:bodyPr/>
          <a:lstStyle/>
          <a:p>
            <a:endParaRPr lang="ja-JP" altLang="en-US"/>
          </a:p>
        </p:txBody>
      </p:sp>
      <p:sp>
        <p:nvSpPr>
          <p:cNvPr id="15366" name="Line 9"/>
          <p:cNvSpPr>
            <a:spLocks noChangeShapeType="1"/>
          </p:cNvSpPr>
          <p:nvPr/>
        </p:nvSpPr>
        <p:spPr bwMode="auto">
          <a:xfrm>
            <a:off x="3886200" y="3962400"/>
            <a:ext cx="1066800" cy="1371600"/>
          </a:xfrm>
          <a:prstGeom prst="line">
            <a:avLst/>
          </a:prstGeom>
          <a:noFill/>
          <a:ln w="9525">
            <a:solidFill>
              <a:schemeClr val="tx1"/>
            </a:solidFill>
            <a:round/>
            <a:headEnd/>
            <a:tailEnd/>
          </a:ln>
        </p:spPr>
        <p:txBody>
          <a:bodyPr/>
          <a:lstStyle/>
          <a:p>
            <a:endParaRPr lang="ja-JP" altLang="en-US"/>
          </a:p>
        </p:txBody>
      </p:sp>
      <p:sp>
        <p:nvSpPr>
          <p:cNvPr id="15367" name="Oval 10"/>
          <p:cNvSpPr>
            <a:spLocks noChangeArrowheads="1"/>
          </p:cNvSpPr>
          <p:nvPr/>
        </p:nvSpPr>
        <p:spPr bwMode="auto">
          <a:xfrm>
            <a:off x="52578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15368" name="Oval 13"/>
          <p:cNvSpPr>
            <a:spLocks noChangeArrowheads="1"/>
          </p:cNvSpPr>
          <p:nvPr/>
        </p:nvSpPr>
        <p:spPr bwMode="auto">
          <a:xfrm>
            <a:off x="3429000" y="5715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15369" name="Oval 14"/>
          <p:cNvSpPr>
            <a:spLocks noChangeArrowheads="1"/>
          </p:cNvSpPr>
          <p:nvPr/>
        </p:nvSpPr>
        <p:spPr bwMode="auto">
          <a:xfrm>
            <a:off x="4953000" y="5257800"/>
            <a:ext cx="152400" cy="1524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15370" name="Oval 16"/>
          <p:cNvSpPr>
            <a:spLocks noChangeArrowheads="1"/>
          </p:cNvSpPr>
          <p:nvPr/>
        </p:nvSpPr>
        <p:spPr bwMode="auto">
          <a:xfrm>
            <a:off x="3733800" y="3810000"/>
            <a:ext cx="152400" cy="1524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15371" name="Rectangle 17"/>
          <p:cNvSpPr>
            <a:spLocks noChangeArrowheads="1"/>
          </p:cNvSpPr>
          <p:nvPr/>
        </p:nvSpPr>
        <p:spPr bwMode="auto">
          <a:xfrm>
            <a:off x="2057400" y="609600"/>
            <a:ext cx="5257800" cy="1066800"/>
          </a:xfrm>
          <a:prstGeom prst="rect">
            <a:avLst/>
          </a:prstGeom>
          <a:noFill/>
          <a:ln w="9525">
            <a:noFill/>
            <a:miter lim="800000"/>
            <a:headEnd/>
            <a:tailEnd/>
          </a:ln>
        </p:spPr>
        <p:txBody>
          <a:bodyPr>
            <a:spAutoFit/>
          </a:bodyPr>
          <a:lstStyle/>
          <a:p>
            <a:r>
              <a:rPr lang="en-US" altLang="ja-JP" sz="3200"/>
              <a:t>Majorana mass term</a:t>
            </a:r>
            <a:r>
              <a:rPr lang="en-US" altLang="ja-JP" sz="3200" b="1"/>
              <a:t>   </a:t>
            </a:r>
          </a:p>
          <a:p>
            <a:r>
              <a:rPr lang="en-US" altLang="ja-JP" sz="3200" b="1"/>
              <a:t>∆</a:t>
            </a:r>
            <a:r>
              <a:rPr lang="en-US" altLang="ja-JP" sz="3200"/>
              <a:t>(</a:t>
            </a:r>
            <a:r>
              <a:rPr lang="el-GR" altLang="ja-JP" sz="3200"/>
              <a:t>ψ</a:t>
            </a:r>
            <a:r>
              <a:rPr lang="en-US" altLang="ja-JP" sz="3200" b="1" baseline="-25000"/>
              <a:t>k</a:t>
            </a:r>
            <a:r>
              <a:rPr lang="el-GR" altLang="ja-JP" sz="3200" b="1" baseline="-25000"/>
              <a:t>⇡</a:t>
            </a:r>
            <a:r>
              <a:rPr lang="el-GR" altLang="ja-JP" sz="3200"/>
              <a:t>ψ</a:t>
            </a:r>
            <a:r>
              <a:rPr lang="en-US" altLang="ja-JP" sz="3200" b="1" baseline="-25000"/>
              <a:t>-k</a:t>
            </a:r>
            <a:r>
              <a:rPr lang="el-GR" altLang="ja-JP" sz="3200" b="1" baseline="-25000"/>
              <a:t>⇣</a:t>
            </a:r>
            <a:r>
              <a:rPr lang="en-US" altLang="ja-JP" sz="3200"/>
              <a:t>+  </a:t>
            </a:r>
            <a:r>
              <a:rPr lang="el-GR" altLang="ja-JP" sz="3200"/>
              <a:t>ψ</a:t>
            </a:r>
            <a:r>
              <a:rPr lang="el-GR" altLang="ja-JP" sz="3200" b="1" baseline="30000"/>
              <a:t>†</a:t>
            </a:r>
            <a:r>
              <a:rPr lang="en-US" altLang="ja-JP" sz="3200" b="1" baseline="-25000"/>
              <a:t>k</a:t>
            </a:r>
            <a:r>
              <a:rPr lang="el-GR" altLang="ja-JP" sz="3200" baseline="-25000"/>
              <a:t>⇡</a:t>
            </a:r>
            <a:r>
              <a:rPr lang="el-GR" altLang="ja-JP" sz="3200"/>
              <a:t>ψ</a:t>
            </a:r>
            <a:r>
              <a:rPr lang="el-GR" altLang="ja-JP" sz="3200" baseline="30000"/>
              <a:t> </a:t>
            </a:r>
            <a:r>
              <a:rPr lang="el-GR" altLang="ja-JP" sz="3200" b="1" baseline="30000"/>
              <a:t>†</a:t>
            </a:r>
            <a:r>
              <a:rPr lang="el-GR" altLang="ja-JP" sz="3200"/>
              <a:t> </a:t>
            </a:r>
            <a:r>
              <a:rPr lang="en-US" altLang="ja-JP" sz="3200" b="1" baseline="-25000"/>
              <a:t>-k</a:t>
            </a:r>
            <a:r>
              <a:rPr lang="el-GR" altLang="ja-JP" sz="3200" baseline="-25000"/>
              <a:t>⇣</a:t>
            </a:r>
            <a:r>
              <a:rPr lang="en-US" altLang="ja-JP" sz="320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4294967295"/>
          </p:nvPr>
        </p:nvSpPr>
        <p:spPr>
          <a:xfrm>
            <a:off x="228600" y="304800"/>
            <a:ext cx="8229600" cy="5943600"/>
          </a:xfrm>
        </p:spPr>
        <p:txBody>
          <a:bodyPr/>
          <a:lstStyle/>
          <a:p>
            <a:pPr eaLnBrk="1" hangingPunct="1"/>
            <a:r>
              <a:rPr lang="en-US" altLang="ja-JP" sz="3600" smtClean="0">
                <a:latin typeface="ＭＳ Ｐゴシック" pitchFamily="50" charset="-128"/>
              </a:rPr>
              <a:t>Superselection rule:</a:t>
            </a:r>
          </a:p>
          <a:p>
            <a:pPr eaLnBrk="1" hangingPunct="1"/>
            <a:r>
              <a:rPr lang="el-GR" altLang="ja-JP" sz="3600" smtClean="0">
                <a:latin typeface="ＭＳ Ｐゴシック" pitchFamily="50" charset="-128"/>
              </a:rPr>
              <a:t>Ψ</a:t>
            </a:r>
            <a:r>
              <a:rPr lang="en-US" altLang="ja-JP" sz="3600" smtClean="0">
                <a:latin typeface="ＭＳ Ｐゴシック" pitchFamily="50" charset="-128"/>
              </a:rPr>
              <a:t>=</a:t>
            </a:r>
            <a:r>
              <a:rPr lang="el-GR" altLang="ja-JP" sz="3600" smtClean="0">
                <a:latin typeface="ＭＳ Ｐゴシック" pitchFamily="50" charset="-128"/>
              </a:rPr>
              <a:t>Π</a:t>
            </a:r>
            <a:r>
              <a:rPr lang="en-US" altLang="ja-JP" sz="3600" smtClean="0">
                <a:latin typeface="ＭＳ Ｐゴシック" pitchFamily="50" charset="-128"/>
              </a:rPr>
              <a:t>(</a:t>
            </a:r>
            <a:r>
              <a:rPr lang="el-GR" altLang="ja-JP" smtClean="0">
                <a:latin typeface="ＭＳ Ｐゴシック" pitchFamily="50" charset="-128"/>
              </a:rPr>
              <a:t>α</a:t>
            </a:r>
            <a:r>
              <a:rPr lang="en-US" altLang="ja-JP" b="1" baseline="-25000" smtClean="0">
                <a:latin typeface="ＭＳ Ｐゴシック" pitchFamily="50" charset="-128"/>
              </a:rPr>
              <a:t>i</a:t>
            </a:r>
            <a:r>
              <a:rPr lang="en-US" altLang="ja-JP" smtClean="0">
                <a:latin typeface="ＭＳ Ｐゴシック" pitchFamily="50" charset="-128"/>
              </a:rPr>
              <a:t>+</a:t>
            </a:r>
            <a:r>
              <a:rPr lang="el-GR" altLang="ja-JP" smtClean="0">
                <a:latin typeface="ＭＳ Ｐゴシック" pitchFamily="50" charset="-128"/>
              </a:rPr>
              <a:t>β</a:t>
            </a:r>
            <a:r>
              <a:rPr lang="en-US" altLang="ja-JP" b="1" baseline="-25000" smtClean="0">
                <a:latin typeface="ＭＳ Ｐゴシック" pitchFamily="50" charset="-128"/>
              </a:rPr>
              <a:t>i</a:t>
            </a:r>
            <a:r>
              <a:rPr lang="en-US" altLang="ja-JP" smtClean="0">
                <a:latin typeface="ＭＳ Ｐゴシック" pitchFamily="50" charset="-128"/>
              </a:rPr>
              <a:t>a</a:t>
            </a:r>
            <a:r>
              <a:rPr lang="en-US" altLang="ja-JP" b="1" baseline="-25000" smtClean="0">
                <a:latin typeface="ＭＳ Ｐゴシック" pitchFamily="50" charset="-128"/>
              </a:rPr>
              <a:t>i</a:t>
            </a:r>
            <a:r>
              <a:rPr lang="en-US" altLang="ja-JP" baseline="30000" smtClean="0">
                <a:latin typeface="ＭＳ Ｐゴシック" pitchFamily="50" charset="-128"/>
              </a:rPr>
              <a:t>†</a:t>
            </a:r>
            <a:r>
              <a:rPr lang="en-US" altLang="ja-JP" smtClean="0">
                <a:latin typeface="ＭＳ Ｐゴシック" pitchFamily="50" charset="-128"/>
              </a:rPr>
              <a:t>a</a:t>
            </a:r>
            <a:r>
              <a:rPr lang="en-US" altLang="ja-JP" baseline="30000" smtClean="0">
                <a:latin typeface="ＭＳ Ｐゴシック" pitchFamily="50" charset="-128"/>
              </a:rPr>
              <a:t>†</a:t>
            </a:r>
            <a:r>
              <a:rPr lang="en-US" altLang="ja-JP" b="1" baseline="-25000" smtClean="0">
                <a:latin typeface="ＭＳ Ｐゴシック" pitchFamily="50" charset="-128"/>
              </a:rPr>
              <a:t>-i</a:t>
            </a:r>
            <a:r>
              <a:rPr lang="en-US" altLang="ja-JP" smtClean="0">
                <a:latin typeface="ＭＳ Ｐゴシック" pitchFamily="50" charset="-128"/>
              </a:rPr>
              <a:t>)|0</a:t>
            </a:r>
            <a:r>
              <a:rPr lang="en-US" altLang="ja-JP" b="1" baseline="-25000" smtClean="0">
                <a:latin typeface="ＭＳ Ｐゴシック" pitchFamily="50" charset="-128"/>
              </a:rPr>
              <a:t>F</a:t>
            </a:r>
            <a:r>
              <a:rPr lang="en-US" altLang="ja-JP" b="1" smtClean="0">
                <a:latin typeface="ＭＳ Ｐゴシック" pitchFamily="50" charset="-128"/>
              </a:rPr>
              <a:t>&gt;,</a:t>
            </a:r>
          </a:p>
          <a:p>
            <a:pPr eaLnBrk="1" hangingPunct="1"/>
            <a:r>
              <a:rPr lang="en-US" altLang="ja-JP" b="1" smtClean="0">
                <a:latin typeface="ＭＳ Ｐゴシック" pitchFamily="50" charset="-128"/>
              </a:rPr>
              <a:t>		</a:t>
            </a:r>
            <a:r>
              <a:rPr lang="el-GR" altLang="ja-JP" sz="2800" b="1" smtClean="0">
                <a:latin typeface="ＭＳ Ｐゴシック" pitchFamily="50" charset="-128"/>
              </a:rPr>
              <a:t>α</a:t>
            </a:r>
            <a:r>
              <a:rPr lang="en-US" altLang="ja-JP" b="1" baseline="-25000" smtClean="0">
                <a:latin typeface="ＭＳ Ｐゴシック" pitchFamily="50" charset="-128"/>
              </a:rPr>
              <a:t>i</a:t>
            </a:r>
            <a:r>
              <a:rPr lang="en-US" altLang="ja-JP" sz="2800" b="1" baseline="30000" smtClean="0">
                <a:latin typeface="ＭＳ Ｐゴシック" pitchFamily="50" charset="-128"/>
              </a:rPr>
              <a:t>2 </a:t>
            </a:r>
            <a:r>
              <a:rPr lang="en-US" altLang="ja-JP" sz="2800" b="1" smtClean="0">
                <a:latin typeface="ＭＳ Ｐゴシック" pitchFamily="50" charset="-128"/>
              </a:rPr>
              <a:t>+ </a:t>
            </a:r>
            <a:r>
              <a:rPr lang="el-GR" altLang="ja-JP" sz="2800" b="1" smtClean="0">
                <a:latin typeface="ＭＳ Ｐゴシック" pitchFamily="50" charset="-128"/>
              </a:rPr>
              <a:t>β</a:t>
            </a:r>
            <a:r>
              <a:rPr lang="en-US" altLang="ja-JP" b="1" baseline="-25000" smtClean="0">
                <a:latin typeface="ＭＳ Ｐゴシック" pitchFamily="50" charset="-128"/>
              </a:rPr>
              <a:t>i</a:t>
            </a:r>
            <a:r>
              <a:rPr lang="en-US" altLang="ja-JP" sz="2800" b="1" baseline="30000" smtClean="0">
                <a:latin typeface="ＭＳ Ｐゴシック" pitchFamily="50" charset="-128"/>
              </a:rPr>
              <a:t>2</a:t>
            </a:r>
            <a:r>
              <a:rPr lang="en-US" altLang="ja-JP" sz="2800" b="1" smtClean="0">
                <a:latin typeface="ＭＳ Ｐゴシック" pitchFamily="50" charset="-128"/>
              </a:rPr>
              <a:t>  </a:t>
            </a:r>
            <a:r>
              <a:rPr lang="en-US" altLang="ja-JP" sz="2800" smtClean="0">
                <a:latin typeface="ＭＳ Ｐゴシック" pitchFamily="50" charset="-128"/>
              </a:rPr>
              <a:t>=</a:t>
            </a:r>
            <a:r>
              <a:rPr lang="en-US" altLang="ja-JP" sz="2800" b="1" smtClean="0">
                <a:latin typeface="ＭＳ Ｐゴシック" pitchFamily="50" charset="-128"/>
              </a:rPr>
              <a:t>1</a:t>
            </a:r>
          </a:p>
          <a:p>
            <a:pPr eaLnBrk="1" hangingPunct="1"/>
            <a:r>
              <a:rPr lang="en-US" altLang="ja-JP" smtClean="0">
                <a:latin typeface="ＭＳ Ｐゴシック" pitchFamily="50" charset="-128"/>
              </a:rPr>
              <a:t>(</a:t>
            </a:r>
            <a:r>
              <a:rPr lang="el-GR" altLang="ja-JP" sz="3600" smtClean="0">
                <a:latin typeface="ＭＳ Ｐゴシック" pitchFamily="50" charset="-128"/>
              </a:rPr>
              <a:t>Ψ</a:t>
            </a:r>
            <a:r>
              <a:rPr lang="en-US" altLang="ja-JP" sz="2400" b="1" baseline="-25000" smtClean="0">
                <a:latin typeface="ＭＳ Ｐゴシック" pitchFamily="50" charset="-128"/>
              </a:rPr>
              <a:t>F</a:t>
            </a:r>
            <a:r>
              <a:rPr lang="en-US" altLang="ja-JP" b="1" baseline="-25000" smtClean="0">
                <a:latin typeface="ＭＳ Ｐゴシック" pitchFamily="50" charset="-128"/>
              </a:rPr>
              <a:t>,</a:t>
            </a:r>
            <a:r>
              <a:rPr lang="en-US" altLang="ja-JP" b="1" smtClean="0">
                <a:latin typeface="ＭＳ Ｐゴシック" pitchFamily="50" charset="-128"/>
              </a:rPr>
              <a:t>, </a:t>
            </a:r>
            <a:r>
              <a:rPr lang="el-GR" altLang="ja-JP" sz="3600" smtClean="0">
                <a:latin typeface="ＭＳ Ｐゴシック" pitchFamily="50" charset="-128"/>
              </a:rPr>
              <a:t>Ψ</a:t>
            </a:r>
            <a:r>
              <a:rPr lang="en-US" altLang="ja-JP" sz="3600" smtClean="0">
                <a:latin typeface="ＭＳ Ｐゴシック" pitchFamily="50" charset="-128"/>
              </a:rPr>
              <a:t>) =</a:t>
            </a:r>
            <a:r>
              <a:rPr lang="el-GR" altLang="ja-JP" sz="3600" smtClean="0">
                <a:latin typeface="ＭＳ Ｐゴシック" pitchFamily="50" charset="-128"/>
              </a:rPr>
              <a:t>Π</a:t>
            </a:r>
            <a:r>
              <a:rPr lang="el-GR" altLang="ja-JP" smtClean="0">
                <a:latin typeface="ＭＳ Ｐゴシック" pitchFamily="50" charset="-128"/>
              </a:rPr>
              <a:t>α</a:t>
            </a:r>
            <a:r>
              <a:rPr lang="en-US" altLang="ja-JP" b="1" baseline="-25000" smtClean="0">
                <a:latin typeface="ＭＳ Ｐゴシック" pitchFamily="50" charset="-128"/>
              </a:rPr>
              <a:t>i</a:t>
            </a:r>
            <a:r>
              <a:rPr lang="en-US" altLang="ja-JP" b="1" baseline="30000" smtClean="0">
                <a:latin typeface="ＭＳ Ｐゴシック" pitchFamily="50" charset="-128"/>
              </a:rPr>
              <a:t>2   </a:t>
            </a:r>
            <a:r>
              <a:rPr lang="en-US" altLang="ja-JP" b="1" smtClean="0">
                <a:latin typeface="ＭＳ Ｐゴシック" pitchFamily="50" charset="-128"/>
              </a:rPr>
              <a:t>-&gt;  </a:t>
            </a:r>
            <a:r>
              <a:rPr lang="en-US" altLang="ja-JP" smtClean="0">
                <a:latin typeface="ＭＳ Ｐゴシック" pitchFamily="50" charset="-128"/>
              </a:rPr>
              <a:t>0</a:t>
            </a:r>
          </a:p>
          <a:p>
            <a:pPr eaLnBrk="1" hangingPunct="1"/>
            <a:r>
              <a:rPr lang="en-US" altLang="ja-JP" smtClean="0">
                <a:latin typeface="ＭＳ Ｐゴシック" pitchFamily="50" charset="-128"/>
              </a:rPr>
              <a:t>Bogoliubov-Valatin quasifermion</a:t>
            </a:r>
            <a:r>
              <a:rPr lang="ja-JP" altLang="en-US" smtClean="0">
                <a:latin typeface="ＭＳ Ｐゴシック" pitchFamily="50" charset="-128"/>
              </a:rPr>
              <a:t>　</a:t>
            </a:r>
            <a:r>
              <a:rPr lang="en-US" altLang="ja-JP" smtClean="0">
                <a:latin typeface="ＭＳ Ｐゴシック" pitchFamily="50" charset="-128"/>
              </a:rPr>
              <a:t>(</a:t>
            </a:r>
            <a:r>
              <a:rPr lang="ja-JP" altLang="en-US" smtClean="0">
                <a:latin typeface="ＭＳ Ｐゴシック" pitchFamily="50" charset="-128"/>
              </a:rPr>
              <a:t>準粒子）</a:t>
            </a:r>
          </a:p>
          <a:p>
            <a:pPr eaLnBrk="1" hangingPunct="1"/>
            <a:r>
              <a:rPr lang="el-GR" altLang="ja-JP" sz="2800" b="1" smtClean="0">
                <a:latin typeface="ＭＳ Ｐゴシック" pitchFamily="50" charset="-128"/>
              </a:rPr>
              <a:t>Ψ</a:t>
            </a:r>
            <a:r>
              <a:rPr lang="en-US" altLang="ja-JP" sz="2800" b="1" baseline="-25000" smtClean="0">
                <a:latin typeface="ＭＳ Ｐゴシック" pitchFamily="50" charset="-128"/>
              </a:rPr>
              <a:t>i </a:t>
            </a:r>
            <a:r>
              <a:rPr lang="en-US" altLang="ja-JP" sz="2400" b="1" baseline="-25000" smtClean="0">
                <a:latin typeface="ＭＳ Ｐゴシック" pitchFamily="50" charset="-128"/>
              </a:rPr>
              <a:t>B</a:t>
            </a:r>
            <a:r>
              <a:rPr lang="en-US" altLang="ja-JP" sz="2800" b="1" baseline="-25000" smtClean="0">
                <a:latin typeface="ＭＳ Ｐゴシック" pitchFamily="50" charset="-128"/>
              </a:rPr>
              <a:t> -V  </a:t>
            </a:r>
            <a:r>
              <a:rPr lang="en-US" altLang="ja-JP" smtClean="0">
                <a:latin typeface="ＭＳ Ｐゴシック" pitchFamily="50" charset="-128"/>
              </a:rPr>
              <a:t>= </a:t>
            </a:r>
            <a:r>
              <a:rPr lang="el-GR" altLang="ja-JP" smtClean="0">
                <a:latin typeface="ＭＳ Ｐゴシック" pitchFamily="50" charset="-128"/>
              </a:rPr>
              <a:t>α</a:t>
            </a:r>
            <a:r>
              <a:rPr lang="en-US" altLang="ja-JP" b="1" baseline="-25000" smtClean="0">
                <a:latin typeface="ＭＳ Ｐゴシック" pitchFamily="50" charset="-128"/>
              </a:rPr>
              <a:t>i</a:t>
            </a:r>
            <a:r>
              <a:rPr lang="el-GR" altLang="ja-JP" sz="2800" b="1" smtClean="0">
                <a:latin typeface="ＭＳ Ｐゴシック" pitchFamily="50" charset="-128"/>
              </a:rPr>
              <a:t>Ψ</a:t>
            </a:r>
            <a:r>
              <a:rPr lang="en-US" altLang="ja-JP" b="1" baseline="-25000" smtClean="0">
                <a:latin typeface="ＭＳ Ｐゴシック" pitchFamily="50" charset="-128"/>
              </a:rPr>
              <a:t>i </a:t>
            </a:r>
            <a:r>
              <a:rPr lang="en-US" altLang="ja-JP" smtClean="0">
                <a:latin typeface="ＭＳ Ｐゴシック" pitchFamily="50" charset="-128"/>
              </a:rPr>
              <a:t>+ </a:t>
            </a:r>
            <a:r>
              <a:rPr lang="el-GR" altLang="ja-JP" sz="2800" b="1" smtClean="0">
                <a:latin typeface="ＭＳ Ｐゴシック" pitchFamily="50" charset="-128"/>
              </a:rPr>
              <a:t>β</a:t>
            </a:r>
            <a:r>
              <a:rPr lang="en-US" altLang="ja-JP" b="1" baseline="-25000" smtClean="0">
                <a:latin typeface="ＭＳ Ｐゴシック" pitchFamily="50" charset="-128"/>
              </a:rPr>
              <a:t>i</a:t>
            </a:r>
            <a:r>
              <a:rPr lang="el-GR" altLang="ja-JP" sz="2800" b="1" smtClean="0">
                <a:latin typeface="ＭＳ Ｐゴシック" pitchFamily="50" charset="-128"/>
              </a:rPr>
              <a:t>Ψ</a:t>
            </a:r>
            <a:r>
              <a:rPr lang="en-US" altLang="ja-JP" baseline="30000" smtClean="0">
                <a:latin typeface="ＭＳ Ｐゴシック" pitchFamily="50" charset="-128"/>
              </a:rPr>
              <a:t>†</a:t>
            </a:r>
            <a:r>
              <a:rPr lang="en-US" altLang="ja-JP" b="1" baseline="-25000" smtClean="0">
                <a:latin typeface="ＭＳ Ｐゴシック" pitchFamily="50" charset="-128"/>
              </a:rPr>
              <a:t>-i</a:t>
            </a:r>
          </a:p>
          <a:p>
            <a:pPr eaLnBrk="1" hangingPunct="1"/>
            <a:r>
              <a:rPr lang="en-US" altLang="ja-JP" smtClean="0">
                <a:latin typeface="ＭＳ Ｐゴシック" pitchFamily="50" charset="-128"/>
              </a:rPr>
              <a:t> massless (NG) + massive (Higgs) bosons </a:t>
            </a:r>
          </a:p>
          <a:p>
            <a:pPr lvl="1" eaLnBrk="1" hangingPunct="1">
              <a:buFontTx/>
              <a:buNone/>
            </a:pPr>
            <a:r>
              <a:rPr lang="en-US" altLang="ja-JP" sz="3200" smtClean="0">
                <a:latin typeface="ＭＳ Ｐゴシック" pitchFamily="50" charset="-128"/>
              </a:rPr>
              <a:t>	</a:t>
            </a:r>
            <a:r>
              <a:rPr lang="el-GR" altLang="ja-JP" sz="3200" smtClean="0">
                <a:latin typeface="ＭＳ Ｐゴシック" pitchFamily="50" charset="-128"/>
              </a:rPr>
              <a:t>ω</a:t>
            </a:r>
            <a:r>
              <a:rPr lang="en-US" altLang="ja-JP" sz="2400" b="1" baseline="-25000" smtClean="0">
                <a:latin typeface="ＭＳ Ｐゴシック" pitchFamily="50" charset="-128"/>
              </a:rPr>
              <a:t>NG</a:t>
            </a:r>
            <a:r>
              <a:rPr lang="ja-JP" altLang="el-GR" sz="3200" smtClean="0">
                <a:latin typeface="ＭＳ Ｐゴシック" pitchFamily="50" charset="-128"/>
              </a:rPr>
              <a:t>～</a:t>
            </a:r>
            <a:r>
              <a:rPr lang="en-US" altLang="ja-JP" sz="3200" smtClean="0">
                <a:latin typeface="ＭＳ Ｐゴシック" pitchFamily="50" charset="-128"/>
              </a:rPr>
              <a:t>1/</a:t>
            </a:r>
            <a:r>
              <a:rPr lang="el-GR" altLang="ja-JP" smtClean="0">
                <a:latin typeface="ＭＳ Ｐゴシック" pitchFamily="50" charset="-128"/>
              </a:rPr>
              <a:t>λ</a:t>
            </a:r>
          </a:p>
          <a:p>
            <a:pPr eaLnBrk="1" hangingPunct="1"/>
            <a:endParaRPr lang="en-US" altLang="ja-JP" b="1" baseline="-25000" smtClean="0">
              <a:latin typeface="ＭＳ Ｐゴシック" pitchFamily="50" charset="-128"/>
            </a:endParaRPr>
          </a:p>
          <a:p>
            <a:pPr eaLnBrk="1" hangingPunct="1"/>
            <a:endParaRPr lang="en-US" altLang="ja-JP" smtClean="0">
              <a:latin typeface="ＭＳ Ｐゴシック" pitchFamily="50" charset="-128"/>
            </a:endParaRPr>
          </a:p>
          <a:p>
            <a:pPr eaLnBrk="1" hangingPunct="1"/>
            <a:endParaRPr lang="el-GR" altLang="ja-JP" sz="3600" smtClean="0">
              <a:latin typeface="ＭＳ Ｐゴシック"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4294967295"/>
          </p:nvPr>
        </p:nvSpPr>
        <p:spPr>
          <a:xfrm>
            <a:off x="0" y="304800"/>
            <a:ext cx="8001000" cy="6324600"/>
          </a:xfrm>
        </p:spPr>
        <p:txBody>
          <a:bodyPr/>
          <a:lstStyle/>
          <a:p>
            <a:pPr lvl="1" eaLnBrk="1" hangingPunct="1">
              <a:lnSpc>
                <a:spcPct val="90000"/>
              </a:lnSpc>
              <a:buFontTx/>
              <a:buNone/>
            </a:pPr>
            <a:endParaRPr lang="en-US" altLang="ja-JP" smtClean="0"/>
          </a:p>
          <a:p>
            <a:pPr lvl="1" eaLnBrk="1" hangingPunct="1">
              <a:lnSpc>
                <a:spcPct val="90000"/>
              </a:lnSpc>
              <a:buFontTx/>
              <a:buNone/>
            </a:pPr>
            <a:r>
              <a:rPr lang="ja-JP" altLang="en-US" smtClean="0"/>
              <a:t>　　　　　　　　　　</a:t>
            </a:r>
            <a:r>
              <a:rPr lang="en-US" altLang="ja-JP" smtClean="0"/>
              <a:t>Examples</a:t>
            </a:r>
          </a:p>
          <a:p>
            <a:pPr lvl="1" eaLnBrk="1" hangingPunct="1">
              <a:lnSpc>
                <a:spcPct val="90000"/>
              </a:lnSpc>
              <a:buFontTx/>
              <a:buChar char="•"/>
            </a:pPr>
            <a:r>
              <a:rPr lang="en-US" altLang="ja-JP" smtClean="0"/>
              <a:t>Superconductivity (SC)</a:t>
            </a:r>
          </a:p>
          <a:p>
            <a:pPr lvl="1" eaLnBrk="1" hangingPunct="1">
              <a:lnSpc>
                <a:spcPct val="90000"/>
              </a:lnSpc>
              <a:buFontTx/>
              <a:buNone/>
            </a:pPr>
            <a:r>
              <a:rPr lang="en-US" altLang="ja-JP" smtClean="0"/>
              <a:t>			s wave 	d wave (high T</a:t>
            </a:r>
            <a:r>
              <a:rPr lang="en-US" altLang="ja-JP" b="1" baseline="-25000" smtClean="0"/>
              <a:t>c</a:t>
            </a:r>
            <a:r>
              <a:rPr lang="en-US" altLang="ja-JP" smtClean="0"/>
              <a:t>)</a:t>
            </a:r>
          </a:p>
          <a:p>
            <a:pPr lvl="1" eaLnBrk="1" hangingPunct="1">
              <a:lnSpc>
                <a:spcPct val="90000"/>
              </a:lnSpc>
              <a:buFontTx/>
              <a:buChar char="•"/>
            </a:pPr>
            <a:r>
              <a:rPr lang="en-US" altLang="ja-JP" smtClean="0"/>
              <a:t>Superfluid </a:t>
            </a:r>
            <a:r>
              <a:rPr lang="en-US" altLang="ja-JP" b="1" baseline="30000" smtClean="0"/>
              <a:t>3</a:t>
            </a:r>
            <a:r>
              <a:rPr lang="en-US" altLang="ja-JP" smtClean="0"/>
              <a:t>He </a:t>
            </a:r>
          </a:p>
          <a:p>
            <a:pPr lvl="1" eaLnBrk="1" hangingPunct="1">
              <a:lnSpc>
                <a:spcPct val="90000"/>
              </a:lnSpc>
              <a:buFontTx/>
              <a:buNone/>
            </a:pPr>
            <a:r>
              <a:rPr lang="en-US" altLang="ja-JP" smtClean="0"/>
              <a:t>		p wave j = 0 (B phase),  j = 2 (A phase)</a:t>
            </a:r>
          </a:p>
          <a:p>
            <a:pPr lvl="1" eaLnBrk="1" hangingPunct="1">
              <a:lnSpc>
                <a:spcPct val="90000"/>
              </a:lnSpc>
              <a:buFontTx/>
              <a:buChar char="•"/>
            </a:pPr>
            <a:r>
              <a:rPr lang="en-US" altLang="ja-JP" smtClean="0"/>
              <a:t>P-P and N-N pairing in nuclei 	s wave</a:t>
            </a:r>
          </a:p>
          <a:p>
            <a:pPr lvl="1" eaLnBrk="1" hangingPunct="1">
              <a:lnSpc>
                <a:spcPct val="90000"/>
              </a:lnSpc>
              <a:buFontTx/>
              <a:buChar char="•"/>
            </a:pPr>
            <a:r>
              <a:rPr lang="en-US" altLang="ja-JP" smtClean="0"/>
              <a:t>Interacting boson model (IBM) ?</a:t>
            </a:r>
          </a:p>
          <a:p>
            <a:pPr lvl="1" eaLnBrk="1" hangingPunct="1">
              <a:lnSpc>
                <a:spcPct val="90000"/>
              </a:lnSpc>
              <a:buFontTx/>
              <a:buChar char="•"/>
            </a:pPr>
            <a:r>
              <a:rPr lang="en-US" altLang="ja-JP" smtClean="0"/>
              <a:t>QCD-hadron chiral dynamics</a:t>
            </a:r>
          </a:p>
          <a:p>
            <a:pPr lvl="1" eaLnBrk="1" hangingPunct="1">
              <a:lnSpc>
                <a:spcPct val="90000"/>
              </a:lnSpc>
              <a:buFontTx/>
              <a:buChar char="•"/>
            </a:pPr>
            <a:r>
              <a:rPr lang="en-US" altLang="ja-JP" smtClean="0"/>
              <a:t>Weinberg-Salam electroweak theory</a:t>
            </a:r>
          </a:p>
          <a:p>
            <a:pPr lvl="1" eaLnBrk="1" hangingPunct="1">
              <a:lnSpc>
                <a:spcPct val="90000"/>
              </a:lnSpc>
              <a:buFontTx/>
              <a:buChar char="•"/>
            </a:pPr>
            <a:r>
              <a:rPr lang="en-US" altLang="ja-JP" smtClean="0"/>
              <a:t>Flavor dymanics (Higgs mechanism) ?</a:t>
            </a:r>
          </a:p>
          <a:p>
            <a:pPr lvl="1" eaLnBrk="1" hangingPunct="1">
              <a:lnSpc>
                <a:spcPct val="90000"/>
              </a:lnSpc>
              <a:buFontTx/>
              <a:buChar char="•"/>
            </a:pPr>
            <a:r>
              <a:rPr lang="en-US" altLang="ja-JP" smtClean="0"/>
              <a:t>Color SC ?</a:t>
            </a:r>
          </a:p>
          <a:p>
            <a:pPr lvl="1" eaLnBrk="1" hangingPunct="1">
              <a:lnSpc>
                <a:spcPct val="90000"/>
              </a:lnSpc>
              <a:buFontTx/>
              <a:buNone/>
            </a:pPr>
            <a:endParaRPr lang="en-US" altLang="ja-JP" smtClean="0"/>
          </a:p>
          <a:p>
            <a:pPr lvl="1" eaLnBrk="1" hangingPunct="1">
              <a:lnSpc>
                <a:spcPct val="90000"/>
              </a:lnSpc>
              <a:buFontTx/>
              <a:buNone/>
            </a:pPr>
            <a:endParaRPr lang="en-US" altLang="ja-JP" smtClean="0"/>
          </a:p>
          <a:p>
            <a:pPr lvl="1" eaLnBrk="1" hangingPunct="1">
              <a:lnSpc>
                <a:spcPct val="90000"/>
              </a:lnSpc>
              <a:buFontTx/>
              <a:buNone/>
            </a:pPr>
            <a:r>
              <a:rPr lang="en-US" altLang="ja-JP"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sz="half" idx="4294967295"/>
          </p:nvPr>
        </p:nvSpPr>
        <p:spPr>
          <a:xfrm>
            <a:off x="914400" y="228600"/>
            <a:ext cx="8229600" cy="6400800"/>
          </a:xfrm>
        </p:spPr>
        <p:txBody>
          <a:bodyPr/>
          <a:lstStyle/>
          <a:p>
            <a:pPr eaLnBrk="1" hangingPunct="1"/>
            <a:endParaRPr lang="en-US" altLang="ja-JP" sz="2800" smtClean="0"/>
          </a:p>
          <a:p>
            <a:pPr eaLnBrk="1" hangingPunct="1"/>
            <a:r>
              <a:rPr lang="en-US" altLang="ja-JP" sz="2800" smtClean="0"/>
              <a:t>BCS Hamiltonian</a:t>
            </a:r>
          </a:p>
          <a:p>
            <a:pPr eaLnBrk="1" hangingPunct="1"/>
            <a:r>
              <a:rPr lang="en-US" altLang="ja-JP" sz="2800" smtClean="0"/>
              <a:t>H</a:t>
            </a:r>
            <a:r>
              <a:rPr lang="en-US" altLang="ja-JP" sz="2800" b="1" baseline="-25000" smtClean="0"/>
              <a:t>int</a:t>
            </a:r>
            <a:r>
              <a:rPr lang="en-US" altLang="ja-JP" sz="2800" smtClean="0"/>
              <a:t> = - (G</a:t>
            </a:r>
            <a:r>
              <a:rPr lang="en-US" altLang="ja-JP" sz="2800" b="1" baseline="30000" smtClean="0"/>
              <a:t>2</a:t>
            </a:r>
            <a:r>
              <a:rPr lang="en-US" altLang="ja-JP" sz="2800" smtClean="0"/>
              <a:t>/M²)(</a:t>
            </a:r>
            <a:r>
              <a:rPr lang="en-US" altLang="ja-JP" sz="2800" b="1" smtClean="0">
                <a:latin typeface="ＭＳ Ｐゴシック" pitchFamily="50" charset="-128"/>
              </a:rPr>
              <a:t>ψ</a:t>
            </a:r>
            <a:r>
              <a:rPr lang="en-US" altLang="ja-JP" sz="2800" baseline="30000" smtClean="0">
                <a:latin typeface="ＭＳ Ｐゴシック" pitchFamily="50" charset="-128"/>
              </a:rPr>
              <a:t>†</a:t>
            </a:r>
            <a:r>
              <a:rPr lang="en-US" altLang="ja-JP" sz="2800" b="1" baseline="-25000" smtClean="0">
                <a:latin typeface="ＭＳ Ｐゴシック" pitchFamily="50" charset="-128"/>
              </a:rPr>
              <a:t>⇣ </a:t>
            </a:r>
            <a:r>
              <a:rPr lang="en-US" altLang="ja-JP" sz="2800" b="1" smtClean="0">
                <a:latin typeface="ＭＳ Ｐゴシック" pitchFamily="50" charset="-128"/>
              </a:rPr>
              <a:t>ψ</a:t>
            </a:r>
            <a:r>
              <a:rPr lang="en-US" altLang="ja-JP" sz="2800" baseline="30000" smtClean="0">
                <a:latin typeface="ＭＳ Ｐゴシック" pitchFamily="50" charset="-128"/>
              </a:rPr>
              <a:t>†</a:t>
            </a:r>
            <a:r>
              <a:rPr lang="en-US" altLang="ja-JP" sz="2800" b="1" baseline="-25000" smtClean="0">
                <a:latin typeface="ＭＳ Ｐゴシック" pitchFamily="50" charset="-128"/>
              </a:rPr>
              <a:t>⇡</a:t>
            </a:r>
            <a:r>
              <a:rPr lang="en-US" altLang="ja-JP" sz="2800" smtClean="0"/>
              <a:t> </a:t>
            </a:r>
            <a:r>
              <a:rPr lang="en-US" altLang="ja-JP" sz="2800" b="1" smtClean="0">
                <a:latin typeface="ＭＳ Ｐゴシック" pitchFamily="50" charset="-128"/>
              </a:rPr>
              <a:t>ψ</a:t>
            </a:r>
            <a:r>
              <a:rPr lang="en-US" altLang="ja-JP" sz="2800" b="1" baseline="-25000" smtClean="0">
                <a:latin typeface="ＭＳ Ｐゴシック" pitchFamily="50" charset="-128"/>
              </a:rPr>
              <a:t>⇡ </a:t>
            </a:r>
            <a:r>
              <a:rPr lang="en-US" altLang="ja-JP" sz="2800" b="1" smtClean="0">
                <a:latin typeface="ＭＳ Ｐゴシック" pitchFamily="50" charset="-128"/>
              </a:rPr>
              <a:t>ψ</a:t>
            </a:r>
            <a:r>
              <a:rPr lang="en-US" altLang="ja-JP" sz="2800" b="1" baseline="-25000" smtClean="0">
                <a:latin typeface="ＭＳ Ｐゴシック" pitchFamily="50" charset="-128"/>
              </a:rPr>
              <a:t>⇣ </a:t>
            </a:r>
            <a:r>
              <a:rPr lang="en-US" altLang="ja-JP" sz="2800" b="1" smtClean="0">
                <a:latin typeface="ＭＳ Ｐゴシック" pitchFamily="50" charset="-128"/>
              </a:rPr>
              <a:t>)</a:t>
            </a:r>
          </a:p>
          <a:p>
            <a:pPr eaLnBrk="1" hangingPunct="1"/>
            <a:r>
              <a:rPr lang="en-US" altLang="ja-JP" sz="2800" smtClean="0"/>
              <a:t>H</a:t>
            </a:r>
            <a:r>
              <a:rPr lang="en-US" altLang="ja-JP" sz="2800" b="1" baseline="-25000" smtClean="0"/>
              <a:t>int  </a:t>
            </a:r>
            <a:r>
              <a:rPr lang="en-US" altLang="ja-JP" sz="2800" smtClean="0"/>
              <a:t>= - G(</a:t>
            </a:r>
            <a:r>
              <a:rPr lang="en-US" altLang="ja-JP" sz="2800" b="1" smtClean="0"/>
              <a:t>ψ</a:t>
            </a:r>
            <a:r>
              <a:rPr lang="en-US" altLang="ja-JP" sz="2800" b="1" baseline="-25000" smtClean="0">
                <a:latin typeface="ＭＳ Ｐゴシック" pitchFamily="50" charset="-128"/>
              </a:rPr>
              <a:t>⇡</a:t>
            </a:r>
            <a:r>
              <a:rPr lang="en-US" altLang="ja-JP" sz="2800" b="1" smtClean="0"/>
              <a:t>ψ</a:t>
            </a:r>
            <a:r>
              <a:rPr lang="en-US" altLang="ja-JP" sz="2800" b="1" baseline="-25000" smtClean="0">
                <a:latin typeface="ＭＳ Ｐゴシック" pitchFamily="50" charset="-128"/>
              </a:rPr>
              <a:t>⇣ </a:t>
            </a:r>
            <a:r>
              <a:rPr lang="en-US" altLang="ja-JP" sz="2800" b="1" smtClean="0"/>
              <a:t>φ</a:t>
            </a:r>
            <a:r>
              <a:rPr lang="en-US" altLang="ja-JP" sz="2800" baseline="30000" smtClean="0">
                <a:latin typeface="ＭＳ Ｐゴシック" pitchFamily="50" charset="-128"/>
              </a:rPr>
              <a:t>†</a:t>
            </a:r>
            <a:r>
              <a:rPr lang="en-US" altLang="ja-JP" sz="2800" b="1" smtClean="0"/>
              <a:t> </a:t>
            </a:r>
            <a:r>
              <a:rPr lang="en-US" altLang="ja-JP" sz="2800" smtClean="0"/>
              <a:t>+ </a:t>
            </a:r>
            <a:r>
              <a:rPr lang="en-US" altLang="ja-JP" sz="2800" b="1" smtClean="0">
                <a:latin typeface="ＭＳ Ｐゴシック" pitchFamily="50" charset="-128"/>
              </a:rPr>
              <a:t>ψ</a:t>
            </a:r>
            <a:r>
              <a:rPr lang="en-US" altLang="ja-JP" sz="2800" baseline="30000" smtClean="0">
                <a:latin typeface="ＭＳ Ｐゴシック" pitchFamily="50" charset="-128"/>
              </a:rPr>
              <a:t>†</a:t>
            </a:r>
            <a:r>
              <a:rPr lang="en-US" altLang="ja-JP" sz="2800" b="1" baseline="-25000" smtClean="0">
                <a:latin typeface="ＭＳ Ｐゴシック" pitchFamily="50" charset="-128"/>
              </a:rPr>
              <a:t>⇣ </a:t>
            </a:r>
            <a:r>
              <a:rPr lang="en-US" altLang="ja-JP" sz="2800" b="1" smtClean="0">
                <a:latin typeface="ＭＳ Ｐゴシック" pitchFamily="50" charset="-128"/>
              </a:rPr>
              <a:t>ψ</a:t>
            </a:r>
            <a:r>
              <a:rPr lang="en-US" altLang="ja-JP" sz="2800" baseline="30000" smtClean="0">
                <a:latin typeface="ＭＳ Ｐゴシック" pitchFamily="50" charset="-128"/>
              </a:rPr>
              <a:t>†</a:t>
            </a:r>
            <a:r>
              <a:rPr lang="en-US" altLang="ja-JP" sz="2800" b="1" baseline="-25000" smtClean="0">
                <a:latin typeface="ＭＳ Ｐゴシック" pitchFamily="50" charset="-128"/>
              </a:rPr>
              <a:t>⇡</a:t>
            </a:r>
            <a:r>
              <a:rPr lang="en-US" altLang="ja-JP" sz="2800" smtClean="0"/>
              <a:t> </a:t>
            </a:r>
            <a:r>
              <a:rPr lang="en-US" altLang="ja-JP" sz="2800" b="1" smtClean="0"/>
              <a:t>φ</a:t>
            </a:r>
            <a:r>
              <a:rPr lang="en-US" altLang="ja-JP" sz="2800" smtClean="0"/>
              <a:t>) + M</a:t>
            </a:r>
            <a:r>
              <a:rPr lang="en-US" altLang="ja-JP" sz="2800" b="1" smtClean="0"/>
              <a:t>² φ</a:t>
            </a:r>
            <a:r>
              <a:rPr lang="en-US" altLang="ja-JP" sz="2800" baseline="30000" smtClean="0">
                <a:latin typeface="ＭＳ Ｐゴシック" pitchFamily="50" charset="-128"/>
              </a:rPr>
              <a:t>†</a:t>
            </a:r>
            <a:r>
              <a:rPr lang="en-US" altLang="ja-JP" sz="2800" b="1" smtClean="0"/>
              <a:t> φ</a:t>
            </a:r>
            <a:endParaRPr lang="en-US" altLang="ja-JP" sz="2800" smtClean="0"/>
          </a:p>
          <a:p>
            <a:pPr eaLnBrk="1" hangingPunct="1"/>
            <a:r>
              <a:rPr lang="en-US" altLang="ja-JP" sz="2800" smtClean="0">
                <a:cs typeface="Arial" charset="0"/>
              </a:rPr>
              <a:t>Majorana mass (gap) term</a:t>
            </a:r>
            <a:endParaRPr lang="en-US" altLang="ja-JP" sz="2800" b="1" smtClean="0">
              <a:cs typeface="Arial" charset="0"/>
            </a:endParaRPr>
          </a:p>
          <a:p>
            <a:pPr lvl="1" eaLnBrk="1" hangingPunct="1">
              <a:buFontTx/>
              <a:buNone/>
            </a:pPr>
            <a:r>
              <a:rPr lang="en-US" altLang="ja-JP" b="1" smtClean="0">
                <a:cs typeface="Arial" charset="0"/>
              </a:rPr>
              <a:t>  ∆</a:t>
            </a:r>
            <a:r>
              <a:rPr lang="en-US" altLang="ja-JP" smtClean="0">
                <a:cs typeface="Arial" charset="0"/>
              </a:rPr>
              <a:t>(</a:t>
            </a:r>
            <a:r>
              <a:rPr lang="el-GR" altLang="ja-JP" b="1" smtClean="0">
                <a:cs typeface="Arial" charset="0"/>
              </a:rPr>
              <a:t>ψ</a:t>
            </a:r>
            <a:r>
              <a:rPr lang="en-US" altLang="ja-JP" b="1" baseline="-25000" smtClean="0">
                <a:cs typeface="Arial" charset="0"/>
              </a:rPr>
              <a:t>k</a:t>
            </a:r>
            <a:r>
              <a:rPr lang="el-GR" altLang="ja-JP" smtClean="0">
                <a:latin typeface="ＭＳ Ｐゴシック" pitchFamily="50" charset="-128"/>
                <a:cs typeface="Arial" charset="0"/>
              </a:rPr>
              <a:t>⇡</a:t>
            </a:r>
            <a:r>
              <a:rPr lang="el-GR" altLang="ja-JP" b="1" smtClean="0">
                <a:cs typeface="Arial" charset="0"/>
              </a:rPr>
              <a:t>ψ</a:t>
            </a:r>
            <a:r>
              <a:rPr lang="en-US" altLang="ja-JP" b="1" baseline="-25000" smtClean="0">
                <a:cs typeface="Arial" charset="0"/>
              </a:rPr>
              <a:t>-k</a:t>
            </a:r>
            <a:r>
              <a:rPr lang="el-GR" altLang="ja-JP" smtClean="0">
                <a:latin typeface="ＭＳ Ｐゴシック" pitchFamily="50" charset="-128"/>
                <a:cs typeface="Arial" charset="0"/>
              </a:rPr>
              <a:t>⇣</a:t>
            </a:r>
            <a:r>
              <a:rPr lang="en-US" altLang="ja-JP" smtClean="0">
                <a:latin typeface="ＭＳ Ｐゴシック" pitchFamily="50" charset="-128"/>
                <a:cs typeface="Arial" charset="0"/>
              </a:rPr>
              <a:t> </a:t>
            </a:r>
            <a:r>
              <a:rPr lang="en-US" altLang="ja-JP" b="1" smtClean="0">
                <a:latin typeface="ＭＳ Ｐゴシック" pitchFamily="50" charset="-128"/>
                <a:cs typeface="Arial" charset="0"/>
              </a:rPr>
              <a:t>+ </a:t>
            </a:r>
            <a:r>
              <a:rPr lang="el-GR" altLang="ja-JP" b="1" smtClean="0">
                <a:cs typeface="Arial" charset="0"/>
              </a:rPr>
              <a:t>ψ</a:t>
            </a:r>
            <a:r>
              <a:rPr lang="el-GR" altLang="ja-JP" b="1" baseline="30000" smtClean="0">
                <a:cs typeface="Arial" charset="0"/>
              </a:rPr>
              <a:t>†</a:t>
            </a:r>
            <a:r>
              <a:rPr lang="en-US" altLang="ja-JP" b="1" baseline="-25000" smtClean="0">
                <a:cs typeface="Arial" charset="0"/>
              </a:rPr>
              <a:t>k</a:t>
            </a:r>
            <a:r>
              <a:rPr lang="el-GR" altLang="ja-JP" smtClean="0">
                <a:latin typeface="ＭＳ Ｐゴシック" pitchFamily="50" charset="-128"/>
                <a:cs typeface="Arial" charset="0"/>
              </a:rPr>
              <a:t>⇡</a:t>
            </a:r>
            <a:r>
              <a:rPr lang="el-GR" altLang="ja-JP" b="1" smtClean="0">
                <a:cs typeface="Arial" charset="0"/>
              </a:rPr>
              <a:t>ψ</a:t>
            </a:r>
            <a:r>
              <a:rPr lang="el-GR" altLang="ja-JP" b="1" baseline="30000" smtClean="0">
                <a:cs typeface="Arial" charset="0"/>
              </a:rPr>
              <a:t>†</a:t>
            </a:r>
            <a:r>
              <a:rPr lang="en-US" altLang="ja-JP" b="1" baseline="-25000" smtClean="0">
                <a:cs typeface="Arial" charset="0"/>
              </a:rPr>
              <a:t>-k</a:t>
            </a:r>
            <a:r>
              <a:rPr lang="el-GR" altLang="ja-JP" smtClean="0">
                <a:latin typeface="ＭＳ Ｐゴシック" pitchFamily="50" charset="-128"/>
                <a:cs typeface="Arial" charset="0"/>
              </a:rPr>
              <a:t>⇣</a:t>
            </a:r>
            <a:r>
              <a:rPr lang="en-US" altLang="ja-JP" b="1" smtClean="0">
                <a:latin typeface="ＭＳ Ｐゴシック" pitchFamily="50" charset="-128"/>
                <a:cs typeface="Arial" charset="0"/>
              </a:rPr>
              <a:t>)</a:t>
            </a:r>
            <a:r>
              <a:rPr lang="en-US" altLang="ja-JP" smtClean="0"/>
              <a:t> </a:t>
            </a:r>
          </a:p>
          <a:p>
            <a:pPr lvl="1" eaLnBrk="1" hangingPunct="1">
              <a:buFontTx/>
              <a:buNone/>
            </a:pPr>
            <a:r>
              <a:rPr lang="en-US" altLang="ja-JP" smtClean="0"/>
              <a:t>Gap equation</a:t>
            </a:r>
          </a:p>
          <a:p>
            <a:pPr eaLnBrk="1" hangingPunct="1"/>
            <a:r>
              <a:rPr lang="en-US" altLang="ja-JP" sz="2800" smtClean="0"/>
              <a:t>   1  = (G</a:t>
            </a:r>
            <a:r>
              <a:rPr lang="en-US" altLang="ja-JP" sz="2800" b="1" baseline="30000" smtClean="0"/>
              <a:t>2</a:t>
            </a:r>
            <a:r>
              <a:rPr lang="en-US" altLang="ja-JP" sz="2800" smtClean="0"/>
              <a:t>/M²)F(</a:t>
            </a:r>
            <a:r>
              <a:rPr lang="el-GR" altLang="ja-JP" sz="2800" b="1" smtClean="0">
                <a:cs typeface="Arial" charset="0"/>
              </a:rPr>
              <a:t>Λ</a:t>
            </a:r>
            <a:r>
              <a:rPr lang="en-US" altLang="ja-JP" sz="2800" b="1" smtClean="0">
                <a:cs typeface="Arial" charset="0"/>
              </a:rPr>
              <a:t>,</a:t>
            </a:r>
            <a:r>
              <a:rPr lang="el-GR" altLang="ja-JP" sz="2800" b="1" smtClean="0">
                <a:cs typeface="Arial" charset="0"/>
              </a:rPr>
              <a:t>Δ</a:t>
            </a:r>
            <a:r>
              <a:rPr lang="en-US" altLang="ja-JP" sz="2800" smtClean="0">
                <a:cs typeface="Arial" charset="0"/>
              </a:rPr>
              <a:t>)</a:t>
            </a:r>
            <a:r>
              <a:rPr lang="en-US" altLang="ja-JP" sz="2800" smtClean="0"/>
              <a:t>,</a:t>
            </a:r>
            <a:r>
              <a:rPr lang="ja-JP" altLang="en-US" sz="2800" smtClean="0"/>
              <a:t>　</a:t>
            </a:r>
            <a:r>
              <a:rPr lang="en-US" altLang="ja-JP" sz="2800" smtClean="0"/>
              <a:t>F</a:t>
            </a:r>
            <a:r>
              <a:rPr lang="en-US" altLang="ja-JP" sz="2800" b="1" baseline="-25000" smtClean="0"/>
              <a:t>BCS</a:t>
            </a:r>
            <a:r>
              <a:rPr lang="en-US" altLang="ja-JP" sz="2800" smtClean="0"/>
              <a:t> </a:t>
            </a:r>
            <a:r>
              <a:rPr lang="en-US" altLang="ja-JP" sz="2800" smtClean="0">
                <a:cs typeface="Arial" charset="0"/>
              </a:rPr>
              <a:t>~ </a:t>
            </a:r>
            <a:r>
              <a:rPr lang="en-US" altLang="ja-JP" sz="2800" smtClean="0"/>
              <a:t>C</a:t>
            </a:r>
            <a:r>
              <a:rPr lang="el-GR" altLang="ja-JP" sz="2800" b="1" smtClean="0">
                <a:cs typeface="Arial" charset="0"/>
              </a:rPr>
              <a:t>Δ</a:t>
            </a:r>
            <a:r>
              <a:rPr lang="en-US" altLang="ja-JP" sz="2800" b="1" baseline="30000" smtClean="0"/>
              <a:t>2 </a:t>
            </a:r>
            <a:r>
              <a:rPr lang="en-US" altLang="ja-JP" sz="2800" smtClean="0"/>
              <a:t>ln(</a:t>
            </a:r>
            <a:r>
              <a:rPr lang="en-US" altLang="ja-JP" sz="2800" b="1" smtClean="0"/>
              <a:t>Λ</a:t>
            </a:r>
            <a:r>
              <a:rPr lang="en-US" altLang="ja-JP" sz="2800" smtClean="0"/>
              <a:t>/</a:t>
            </a:r>
            <a:r>
              <a:rPr lang="el-GR" altLang="ja-JP" sz="2800" b="1" smtClean="0">
                <a:cs typeface="Arial" charset="0"/>
              </a:rPr>
              <a:t>Δ</a:t>
            </a:r>
            <a:r>
              <a:rPr lang="en-US" altLang="ja-JP" sz="2800" smtClean="0"/>
              <a:t>),</a:t>
            </a:r>
          </a:p>
          <a:p>
            <a:pPr eaLnBrk="1" hangingPunct="1"/>
            <a:r>
              <a:rPr lang="en-US" altLang="ja-JP" sz="2800" smtClean="0"/>
              <a:t> Yukawa coupling </a:t>
            </a:r>
          </a:p>
          <a:p>
            <a:pPr eaLnBrk="1" hangingPunct="1"/>
            <a:r>
              <a:rPr lang="en-US" altLang="ja-JP" sz="2800" smtClean="0"/>
              <a:t>1/f² ~ </a:t>
            </a:r>
            <a:r>
              <a:rPr lang="en-US" altLang="ja-JP" sz="2800" b="1" smtClean="0">
                <a:cs typeface="Arial" charset="0"/>
              </a:rPr>
              <a:t>∂</a:t>
            </a:r>
            <a:r>
              <a:rPr lang="en-US" altLang="ja-JP" sz="2800" smtClean="0">
                <a:cs typeface="Arial" charset="0"/>
              </a:rPr>
              <a:t>F/ </a:t>
            </a:r>
            <a:r>
              <a:rPr lang="en-US" altLang="ja-JP" sz="2800" b="1" smtClean="0">
                <a:cs typeface="Arial" charset="0"/>
              </a:rPr>
              <a:t>∂</a:t>
            </a:r>
            <a:r>
              <a:rPr lang="en-US" altLang="ja-JP" sz="2800" smtClean="0">
                <a:cs typeface="Arial" charset="0"/>
              </a:rPr>
              <a:t>m </a:t>
            </a:r>
            <a:r>
              <a:rPr lang="en-US" altLang="ja-JP" sz="2800" b="1" baseline="30000" smtClean="0"/>
              <a:t>2</a:t>
            </a:r>
            <a:r>
              <a:rPr lang="en-US" altLang="ja-JP" sz="2800" smtClean="0">
                <a:cs typeface="Arial" charset="0"/>
              </a:rPr>
              <a:t>  </a:t>
            </a:r>
            <a:r>
              <a:rPr lang="en-US" altLang="ja-JP" sz="2800" smtClean="0"/>
              <a:t>~</a:t>
            </a:r>
            <a:r>
              <a:rPr lang="en-US" altLang="ja-JP" sz="2800" smtClean="0">
                <a:cs typeface="Arial" charset="0"/>
              </a:rPr>
              <a:t>  </a:t>
            </a:r>
            <a:r>
              <a:rPr lang="en-US" altLang="ja-JP" sz="2800" smtClean="0"/>
              <a:t>C ln(</a:t>
            </a:r>
            <a:r>
              <a:rPr lang="en-US" altLang="ja-JP" sz="2800" b="1" smtClean="0"/>
              <a:t>Λ</a:t>
            </a:r>
            <a:r>
              <a:rPr lang="en-US" altLang="ja-JP" sz="2800" smtClean="0"/>
              <a:t>/m)</a:t>
            </a:r>
          </a:p>
          <a:p>
            <a:pPr eaLnBrk="1" hangingPunct="1"/>
            <a:r>
              <a:rPr lang="en-US" altLang="ja-JP" sz="2800" smtClean="0"/>
              <a:t>H = -G(</a:t>
            </a:r>
            <a:r>
              <a:rPr lang="en-US" altLang="ja-JP" sz="2800" b="1" smtClean="0"/>
              <a:t>ψ</a:t>
            </a:r>
            <a:r>
              <a:rPr lang="en-US" altLang="ja-JP" sz="2800" b="1" baseline="-25000" smtClean="0">
                <a:latin typeface="ＭＳ Ｐゴシック" pitchFamily="50" charset="-128"/>
              </a:rPr>
              <a:t>⇡</a:t>
            </a:r>
            <a:r>
              <a:rPr lang="en-US" altLang="ja-JP" sz="2800" b="1" smtClean="0"/>
              <a:t>ψ</a:t>
            </a:r>
            <a:r>
              <a:rPr lang="en-US" altLang="ja-JP" sz="2800" b="1" baseline="-25000" smtClean="0">
                <a:latin typeface="ＭＳ Ｐゴシック" pitchFamily="50" charset="-128"/>
              </a:rPr>
              <a:t>⇣ </a:t>
            </a:r>
            <a:r>
              <a:rPr lang="en-US" altLang="ja-JP" sz="2800" b="1" smtClean="0"/>
              <a:t>φ</a:t>
            </a:r>
            <a:r>
              <a:rPr lang="en-US" altLang="ja-JP" sz="2800" baseline="30000" smtClean="0">
                <a:latin typeface="ＭＳ Ｐゴシック" pitchFamily="50" charset="-128"/>
              </a:rPr>
              <a:t>†</a:t>
            </a:r>
            <a:r>
              <a:rPr lang="en-US" altLang="ja-JP" sz="2800" b="1" smtClean="0"/>
              <a:t> </a:t>
            </a:r>
            <a:r>
              <a:rPr lang="en-US" altLang="ja-JP" sz="2800" smtClean="0"/>
              <a:t>+ </a:t>
            </a:r>
            <a:r>
              <a:rPr lang="en-US" altLang="ja-JP" sz="2800" b="1" smtClean="0">
                <a:latin typeface="ＭＳ Ｐゴシック" pitchFamily="50" charset="-128"/>
              </a:rPr>
              <a:t>ψ</a:t>
            </a:r>
            <a:r>
              <a:rPr lang="en-US" altLang="ja-JP" sz="2800" baseline="30000" smtClean="0">
                <a:latin typeface="ＭＳ Ｐゴシック" pitchFamily="50" charset="-128"/>
              </a:rPr>
              <a:t>†</a:t>
            </a:r>
            <a:r>
              <a:rPr lang="en-US" altLang="ja-JP" sz="2800" b="1" baseline="-25000" smtClean="0">
                <a:latin typeface="ＭＳ Ｐゴシック" pitchFamily="50" charset="-128"/>
              </a:rPr>
              <a:t>⇣ </a:t>
            </a:r>
            <a:r>
              <a:rPr lang="en-US" altLang="ja-JP" sz="2800" b="1" smtClean="0">
                <a:latin typeface="ＭＳ Ｐゴシック" pitchFamily="50" charset="-128"/>
              </a:rPr>
              <a:t>ψ</a:t>
            </a:r>
            <a:r>
              <a:rPr lang="en-US" altLang="ja-JP" sz="2800" baseline="30000" smtClean="0">
                <a:latin typeface="ＭＳ Ｐゴシック" pitchFamily="50" charset="-128"/>
              </a:rPr>
              <a:t>†</a:t>
            </a:r>
            <a:r>
              <a:rPr lang="en-US" altLang="ja-JP" sz="2800" b="1" baseline="-25000" smtClean="0">
                <a:latin typeface="ＭＳ Ｐゴシック" pitchFamily="50" charset="-128"/>
              </a:rPr>
              <a:t>⇡</a:t>
            </a:r>
            <a:r>
              <a:rPr lang="en-US" altLang="ja-JP" sz="2800" smtClean="0"/>
              <a:t> </a:t>
            </a:r>
            <a:r>
              <a:rPr lang="en-US" altLang="ja-JP" sz="2800" b="1" smtClean="0"/>
              <a:t>φ</a:t>
            </a:r>
            <a:r>
              <a:rPr lang="en-US" altLang="ja-JP" sz="2800" smtClean="0"/>
              <a:t>) + M</a:t>
            </a:r>
            <a:r>
              <a:rPr lang="en-US" altLang="ja-JP" sz="2800" b="1" smtClean="0"/>
              <a:t>² φ</a:t>
            </a:r>
            <a:r>
              <a:rPr lang="en-US" altLang="ja-JP" sz="2800" baseline="30000" smtClean="0">
                <a:latin typeface="ＭＳ Ｐゴシック" pitchFamily="50" charset="-128"/>
              </a:rPr>
              <a:t>†</a:t>
            </a:r>
            <a:r>
              <a:rPr lang="en-US" altLang="ja-JP" sz="2800" b="1" smtClean="0"/>
              <a:t> φ</a:t>
            </a:r>
            <a:endParaRPr lang="en-US" altLang="ja-JP" sz="2800" smtClean="0"/>
          </a:p>
          <a:p>
            <a:pPr eaLnBrk="1" hangingPunct="1"/>
            <a:endParaRPr lang="en-US" altLang="ja-JP"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391400" y="-76200"/>
            <a:ext cx="7772400" cy="76200"/>
          </a:xfrm>
        </p:spPr>
        <p:txBody>
          <a:bodyPr/>
          <a:lstStyle/>
          <a:p>
            <a:pPr eaLnBrk="1" hangingPunct="1"/>
            <a:endParaRPr lang="ja-JP" altLang="ja-JP" sz="4000" smtClean="0"/>
          </a:p>
        </p:txBody>
      </p:sp>
      <p:sp>
        <p:nvSpPr>
          <p:cNvPr id="19459" name="Rectangle 3"/>
          <p:cNvSpPr>
            <a:spLocks noGrp="1" noChangeArrowheads="1"/>
          </p:cNvSpPr>
          <p:nvPr>
            <p:ph type="body" idx="1"/>
          </p:nvPr>
        </p:nvSpPr>
        <p:spPr>
          <a:xfrm>
            <a:off x="381000" y="228600"/>
            <a:ext cx="8305800" cy="6278563"/>
          </a:xfrm>
          <a:ln cap="flat">
            <a:solidFill>
              <a:schemeClr val="tx1"/>
            </a:solidFill>
            <a:prstDash val="sysDot"/>
          </a:ln>
        </p:spPr>
        <p:txBody>
          <a:bodyPr/>
          <a:lstStyle/>
          <a:p>
            <a:pPr eaLnBrk="1" hangingPunct="1"/>
            <a:r>
              <a:rPr lang="en-US" altLang="ja-JP" smtClean="0">
                <a:cs typeface="Arial" charset="0"/>
              </a:rPr>
              <a:t>Self-energy </a:t>
            </a:r>
            <a:r>
              <a:rPr lang="el-GR" altLang="ja-JP" smtClean="0">
                <a:cs typeface="Arial" charset="0"/>
              </a:rPr>
              <a:t>δ</a:t>
            </a:r>
            <a:r>
              <a:rPr lang="en-US" altLang="ja-JP" smtClean="0">
                <a:cs typeface="Arial" charset="0"/>
              </a:rPr>
              <a:t>m = mCg</a:t>
            </a:r>
            <a:r>
              <a:rPr lang="en-US" altLang="ja-JP" b="1" baseline="30000" smtClean="0">
                <a:cs typeface="Arial" charset="0"/>
              </a:rPr>
              <a:t>2</a:t>
            </a:r>
            <a:r>
              <a:rPr lang="en-US" altLang="ja-JP" smtClean="0">
                <a:cs typeface="Arial" charset="0"/>
              </a:rPr>
              <a:t> </a:t>
            </a:r>
            <a:r>
              <a:rPr lang="en-US" altLang="ja-JP" smtClean="0"/>
              <a:t>ln(</a:t>
            </a:r>
            <a:r>
              <a:rPr lang="el-GR" altLang="ja-JP" smtClean="0"/>
              <a:t>Λ</a:t>
            </a:r>
            <a:r>
              <a:rPr lang="en-US" altLang="ja-JP" smtClean="0"/>
              <a:t>/m)</a:t>
            </a:r>
          </a:p>
          <a:p>
            <a:pPr eaLnBrk="1" hangingPunct="1"/>
            <a:r>
              <a:rPr lang="en-US" altLang="ja-JP" smtClean="0"/>
              <a:t>If </a:t>
            </a:r>
            <a:r>
              <a:rPr lang="el-GR" altLang="ja-JP" smtClean="0">
                <a:cs typeface="Arial" charset="0"/>
              </a:rPr>
              <a:t>δ</a:t>
            </a:r>
            <a:r>
              <a:rPr lang="en-US" altLang="ja-JP" smtClean="0"/>
              <a:t>m = m </a:t>
            </a:r>
            <a:r>
              <a:rPr lang="en-US" altLang="ja-JP" smtClean="0">
                <a:cs typeface="Arial" charset="0"/>
              </a:rPr>
              <a:t>→ m = mCg</a:t>
            </a:r>
            <a:r>
              <a:rPr lang="en-US" altLang="ja-JP" b="1" baseline="30000" smtClean="0">
                <a:cs typeface="Arial" charset="0"/>
              </a:rPr>
              <a:t>2 </a:t>
            </a:r>
            <a:r>
              <a:rPr lang="en-US" altLang="ja-JP" smtClean="0"/>
              <a:t>ln(</a:t>
            </a:r>
            <a:r>
              <a:rPr lang="el-GR" altLang="ja-JP" smtClean="0"/>
              <a:t>Λ</a:t>
            </a:r>
            <a:r>
              <a:rPr lang="en-US" altLang="ja-JP" smtClean="0"/>
              <a:t>/m)</a:t>
            </a:r>
          </a:p>
          <a:p>
            <a:pPr eaLnBrk="1" hangingPunct="1"/>
            <a:r>
              <a:rPr lang="en-US" altLang="ja-JP" smtClean="0">
                <a:cs typeface="Arial" charset="0"/>
              </a:rPr>
              <a:t>→ either m = 0,</a:t>
            </a:r>
            <a:endParaRPr lang="en-US" altLang="ja-JP" sz="8000" smtClean="0">
              <a:cs typeface="Arial" charset="0"/>
            </a:endParaRPr>
          </a:p>
          <a:p>
            <a:pPr eaLnBrk="1" hangingPunct="1">
              <a:buFontTx/>
              <a:buNone/>
            </a:pPr>
            <a:r>
              <a:rPr lang="en-US" altLang="ja-JP" smtClean="0">
                <a:cs typeface="Arial" charset="0"/>
              </a:rPr>
              <a:t>        or       1 = Cg</a:t>
            </a:r>
            <a:r>
              <a:rPr lang="en-US" altLang="ja-JP" b="1" baseline="30000" smtClean="0">
                <a:cs typeface="Arial" charset="0"/>
              </a:rPr>
              <a:t>2</a:t>
            </a:r>
            <a:r>
              <a:rPr lang="en-US" altLang="ja-JP" smtClean="0">
                <a:cs typeface="Arial" charset="0"/>
              </a:rPr>
              <a:t> </a:t>
            </a:r>
            <a:r>
              <a:rPr lang="en-US" altLang="ja-JP" smtClean="0"/>
              <a:t>ln(</a:t>
            </a:r>
            <a:r>
              <a:rPr lang="el-GR" altLang="ja-JP" smtClean="0"/>
              <a:t>Λ</a:t>
            </a:r>
            <a:r>
              <a:rPr lang="en-US" altLang="ja-JP" smtClean="0"/>
              <a:t>/m)</a:t>
            </a:r>
          </a:p>
        </p:txBody>
      </p:sp>
      <p:sp>
        <p:nvSpPr>
          <p:cNvPr id="19460" name="Line 8"/>
          <p:cNvSpPr>
            <a:spLocks noChangeShapeType="1"/>
          </p:cNvSpPr>
          <p:nvPr/>
        </p:nvSpPr>
        <p:spPr bwMode="auto">
          <a:xfrm>
            <a:off x="2895600" y="3352800"/>
            <a:ext cx="0" cy="1905000"/>
          </a:xfrm>
          <a:prstGeom prst="line">
            <a:avLst/>
          </a:prstGeom>
          <a:noFill/>
          <a:ln w="9525">
            <a:solidFill>
              <a:schemeClr val="tx1"/>
            </a:solidFill>
            <a:round/>
            <a:headEnd/>
            <a:tailEnd/>
          </a:ln>
        </p:spPr>
        <p:txBody>
          <a:bodyPr/>
          <a:lstStyle/>
          <a:p>
            <a:endParaRPr lang="ja-JP" altLang="en-US"/>
          </a:p>
        </p:txBody>
      </p:sp>
      <p:sp>
        <p:nvSpPr>
          <p:cNvPr id="19461" name="Arc 12"/>
          <p:cNvSpPr>
            <a:spLocks/>
          </p:cNvSpPr>
          <p:nvPr/>
        </p:nvSpPr>
        <p:spPr bwMode="auto">
          <a:xfrm>
            <a:off x="2895600" y="3657600"/>
            <a:ext cx="609600" cy="1216025"/>
          </a:xfrm>
          <a:custGeom>
            <a:avLst/>
            <a:gdLst>
              <a:gd name="T0" fmla="*/ 0 w 21600"/>
              <a:gd name="T1" fmla="*/ 0 h 43118"/>
              <a:gd name="T2" fmla="*/ 1501394 w 21600"/>
              <a:gd name="T3" fmla="*/ 34294654 h 43118"/>
              <a:gd name="T4" fmla="*/ 0 w 21600"/>
              <a:gd name="T5" fmla="*/ 17179943 h 43118"/>
              <a:gd name="T6" fmla="*/ 0 60000 65536"/>
              <a:gd name="T7" fmla="*/ 0 60000 65536"/>
              <a:gd name="T8" fmla="*/ 0 60000 65536"/>
              <a:gd name="T9" fmla="*/ 0 w 21600"/>
              <a:gd name="T10" fmla="*/ 0 h 43118"/>
              <a:gd name="T11" fmla="*/ 21600 w 21600"/>
              <a:gd name="T12" fmla="*/ 43118 h 43118"/>
            </a:gdLst>
            <a:ahLst/>
            <a:cxnLst>
              <a:cxn ang="T6">
                <a:pos x="T0" y="T1"/>
              </a:cxn>
              <a:cxn ang="T7">
                <a:pos x="T2" y="T3"/>
              </a:cxn>
              <a:cxn ang="T8">
                <a:pos x="T4" y="T5"/>
              </a:cxn>
            </a:cxnLst>
            <a:rect l="T9" t="T10" r="T11" b="T12"/>
            <a:pathLst>
              <a:path w="21600" h="43118" fill="none" extrusionOk="0">
                <a:moveTo>
                  <a:pt x="-1" y="0"/>
                </a:moveTo>
                <a:cubicBezTo>
                  <a:pt x="11929" y="0"/>
                  <a:pt x="21600" y="9670"/>
                  <a:pt x="21600" y="21600"/>
                </a:cubicBezTo>
                <a:cubicBezTo>
                  <a:pt x="21600" y="32798"/>
                  <a:pt x="13041" y="42140"/>
                  <a:pt x="1884" y="43117"/>
                </a:cubicBezTo>
              </a:path>
              <a:path w="21600" h="43118" stroke="0" extrusionOk="0">
                <a:moveTo>
                  <a:pt x="-1" y="0"/>
                </a:moveTo>
                <a:cubicBezTo>
                  <a:pt x="11929" y="0"/>
                  <a:pt x="21600" y="9670"/>
                  <a:pt x="21600" y="21600"/>
                </a:cubicBezTo>
                <a:cubicBezTo>
                  <a:pt x="21600" y="32798"/>
                  <a:pt x="13041" y="42140"/>
                  <a:pt x="1884" y="43117"/>
                </a:cubicBezTo>
                <a:lnTo>
                  <a:pt x="0" y="21600"/>
                </a:lnTo>
                <a:close/>
              </a:path>
            </a:pathLst>
          </a:custGeom>
          <a:noFill/>
          <a:ln w="9525">
            <a:solidFill>
              <a:schemeClr val="tx1"/>
            </a:solidFill>
            <a:prstDash val="dash"/>
            <a:round/>
            <a:headEnd/>
            <a:tailEnd/>
          </a:ln>
        </p:spPr>
        <p:txBody>
          <a:bodyPr wrap="none" anchor="ctr"/>
          <a:lstStyle/>
          <a:p>
            <a:endParaRPr lang="ja-JP" altLang="en-US"/>
          </a:p>
        </p:txBody>
      </p:sp>
      <p:sp>
        <p:nvSpPr>
          <p:cNvPr id="19462" name="Text Box 13"/>
          <p:cNvSpPr txBox="1">
            <a:spLocks noChangeArrowheads="1"/>
          </p:cNvSpPr>
          <p:nvPr/>
        </p:nvSpPr>
        <p:spPr bwMode="auto">
          <a:xfrm>
            <a:off x="1295400" y="3962400"/>
            <a:ext cx="1023938" cy="457200"/>
          </a:xfrm>
          <a:prstGeom prst="rect">
            <a:avLst/>
          </a:prstGeom>
          <a:noFill/>
          <a:ln w="9525">
            <a:noFill/>
            <a:miter lim="800000"/>
            <a:headEnd/>
            <a:tailEnd/>
          </a:ln>
        </p:spPr>
        <p:txBody>
          <a:bodyPr wrap="none">
            <a:spAutoFit/>
          </a:bodyPr>
          <a:lstStyle/>
          <a:p>
            <a:r>
              <a:rPr lang="el-GR" altLang="ja-JP" b="1">
                <a:cs typeface="Arial" charset="0"/>
              </a:rPr>
              <a:t>δ</a:t>
            </a:r>
            <a:r>
              <a:rPr lang="en-US" altLang="ja-JP" b="1">
                <a:cs typeface="Arial" charset="0"/>
              </a:rPr>
              <a:t>m =</a:t>
            </a:r>
            <a:endParaRPr lang="el-GR" altLang="ja-JP" b="1">
              <a:cs typeface="Arial" charset="0"/>
            </a:endParaRPr>
          </a:p>
        </p:txBody>
      </p:sp>
      <p:sp>
        <p:nvSpPr>
          <p:cNvPr id="19463" name="Text Box 14"/>
          <p:cNvSpPr txBox="1">
            <a:spLocks noChangeArrowheads="1"/>
          </p:cNvSpPr>
          <p:nvPr/>
        </p:nvSpPr>
        <p:spPr bwMode="auto">
          <a:xfrm>
            <a:off x="3733800" y="3962400"/>
            <a:ext cx="2371725" cy="457200"/>
          </a:xfrm>
          <a:prstGeom prst="rect">
            <a:avLst/>
          </a:prstGeom>
          <a:noFill/>
          <a:ln w="9525">
            <a:noFill/>
            <a:miter lim="800000"/>
            <a:headEnd/>
            <a:tailEnd/>
          </a:ln>
        </p:spPr>
        <p:txBody>
          <a:bodyPr wrap="none">
            <a:spAutoFit/>
          </a:bodyPr>
          <a:lstStyle/>
          <a:p>
            <a:r>
              <a:rPr lang="en-US" altLang="ja-JP" b="1"/>
              <a:t>= mCg</a:t>
            </a:r>
            <a:r>
              <a:rPr lang="en-US" altLang="ja-JP" b="1" baseline="30000"/>
              <a:t>2</a:t>
            </a:r>
            <a:r>
              <a:rPr lang="en-US" altLang="ja-JP" b="1"/>
              <a:t>ln(</a:t>
            </a:r>
            <a:r>
              <a:rPr lang="el-GR" altLang="ja-JP" b="1"/>
              <a:t>Λ</a:t>
            </a:r>
            <a:r>
              <a:rPr lang="en-US" altLang="ja-JP" b="1"/>
              <a:t>/m)</a:t>
            </a:r>
          </a:p>
        </p:txBody>
      </p:sp>
      <p:sp>
        <p:nvSpPr>
          <p:cNvPr id="19464" name="Oval 15"/>
          <p:cNvSpPr>
            <a:spLocks noChangeArrowheads="1"/>
          </p:cNvSpPr>
          <p:nvPr/>
        </p:nvSpPr>
        <p:spPr bwMode="auto">
          <a:xfrm>
            <a:off x="7162800" y="3733800"/>
            <a:ext cx="914400" cy="9144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19465" name="Line 16"/>
          <p:cNvSpPr>
            <a:spLocks noChangeShapeType="1"/>
          </p:cNvSpPr>
          <p:nvPr/>
        </p:nvSpPr>
        <p:spPr bwMode="auto">
          <a:xfrm>
            <a:off x="8077200" y="3200400"/>
            <a:ext cx="0" cy="1905000"/>
          </a:xfrm>
          <a:prstGeom prst="line">
            <a:avLst/>
          </a:prstGeom>
          <a:noFill/>
          <a:ln w="9525">
            <a:solidFill>
              <a:schemeClr val="tx1"/>
            </a:solidFill>
            <a:round/>
            <a:headEnd/>
            <a:tailEnd/>
          </a:ln>
        </p:spPr>
        <p:txBody>
          <a:bodyPr/>
          <a:lstStyle/>
          <a:p>
            <a:endParaRPr lang="ja-JP" altLang="en-US"/>
          </a:p>
        </p:txBody>
      </p:sp>
      <p:sp>
        <p:nvSpPr>
          <p:cNvPr id="19466" name="AutoShape 17"/>
          <p:cNvSpPr>
            <a:spLocks noChangeArrowheads="1"/>
          </p:cNvSpPr>
          <p:nvPr/>
        </p:nvSpPr>
        <p:spPr bwMode="auto">
          <a:xfrm>
            <a:off x="6400800" y="4114800"/>
            <a:ext cx="533400" cy="228600"/>
          </a:xfrm>
          <a:prstGeom prst="rightArrow">
            <a:avLst>
              <a:gd name="adj1" fmla="val 50000"/>
              <a:gd name="adj2" fmla="val 58333"/>
            </a:avLst>
          </a:prstGeom>
          <a:solidFill>
            <a:schemeClr val="bg1"/>
          </a:solidFill>
          <a:ln w="9525">
            <a:solidFill>
              <a:schemeClr val="tx1"/>
            </a:solidFill>
            <a:miter lim="800000"/>
            <a:headEnd/>
            <a:tailEnd/>
          </a:ln>
        </p:spPr>
        <p:txBody>
          <a:bodyPr wrap="none" anchor="ctr"/>
          <a:lstStyle/>
          <a:p>
            <a:endParaRPr lang="ja-JP" alt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4294967295"/>
          </p:nvPr>
        </p:nvSpPr>
        <p:spPr>
          <a:xfrm>
            <a:off x="0" y="0"/>
            <a:ext cx="8229600" cy="7391400"/>
          </a:xfrm>
          <a:ln w="12700" cap="flat">
            <a:solidFill>
              <a:schemeClr val="tx1"/>
            </a:solidFill>
            <a:prstDash val="sysDot"/>
          </a:ln>
        </p:spPr>
        <p:txBody>
          <a:bodyPr/>
          <a:lstStyle/>
          <a:p>
            <a:pPr eaLnBrk="1" hangingPunct="1">
              <a:buFontTx/>
              <a:buNone/>
            </a:pPr>
            <a:r>
              <a:rPr lang="en-US" altLang="ja-JP" b="1" smtClean="0"/>
              <a:t>		  </a:t>
            </a:r>
            <a:r>
              <a:rPr lang="en-US" altLang="ja-JP" smtClean="0"/>
              <a:t>Effective  GL-GL (</a:t>
            </a:r>
            <a:r>
              <a:rPr lang="el-GR" altLang="ja-JP" smtClean="0"/>
              <a:t>σ</a:t>
            </a:r>
            <a:r>
              <a:rPr lang="en-US" altLang="ja-JP" smtClean="0"/>
              <a:t>) model</a:t>
            </a:r>
            <a:endParaRPr lang="el-GR" altLang="ja-JP" smtClean="0"/>
          </a:p>
        </p:txBody>
      </p:sp>
      <p:sp>
        <p:nvSpPr>
          <p:cNvPr id="20483" name="Oval 4"/>
          <p:cNvSpPr>
            <a:spLocks noChangeArrowheads="1"/>
          </p:cNvSpPr>
          <p:nvPr/>
        </p:nvSpPr>
        <p:spPr bwMode="auto">
          <a:xfrm>
            <a:off x="1447800" y="990600"/>
            <a:ext cx="914400" cy="9144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0484" name="Oval 5"/>
          <p:cNvSpPr>
            <a:spLocks noChangeArrowheads="1"/>
          </p:cNvSpPr>
          <p:nvPr/>
        </p:nvSpPr>
        <p:spPr bwMode="auto">
          <a:xfrm>
            <a:off x="2362200" y="990600"/>
            <a:ext cx="914400" cy="9144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0485" name="Oval 6"/>
          <p:cNvSpPr>
            <a:spLocks noChangeArrowheads="1"/>
          </p:cNvSpPr>
          <p:nvPr/>
        </p:nvSpPr>
        <p:spPr bwMode="auto">
          <a:xfrm>
            <a:off x="4572000" y="990600"/>
            <a:ext cx="914400" cy="9144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0486" name="Line 7"/>
          <p:cNvSpPr>
            <a:spLocks noChangeShapeType="1"/>
          </p:cNvSpPr>
          <p:nvPr/>
        </p:nvSpPr>
        <p:spPr bwMode="auto">
          <a:xfrm>
            <a:off x="838200" y="762000"/>
            <a:ext cx="609600" cy="685800"/>
          </a:xfrm>
          <a:prstGeom prst="line">
            <a:avLst/>
          </a:prstGeom>
          <a:noFill/>
          <a:ln w="9525">
            <a:solidFill>
              <a:schemeClr val="tx1"/>
            </a:solidFill>
            <a:round/>
            <a:headEnd/>
            <a:tailEnd/>
          </a:ln>
        </p:spPr>
        <p:txBody>
          <a:bodyPr/>
          <a:lstStyle/>
          <a:p>
            <a:endParaRPr lang="ja-JP" altLang="en-US"/>
          </a:p>
        </p:txBody>
      </p:sp>
      <p:sp>
        <p:nvSpPr>
          <p:cNvPr id="20487" name="Line 9"/>
          <p:cNvSpPr>
            <a:spLocks noChangeShapeType="1"/>
          </p:cNvSpPr>
          <p:nvPr/>
        </p:nvSpPr>
        <p:spPr bwMode="auto">
          <a:xfrm flipH="1">
            <a:off x="838200" y="1447800"/>
            <a:ext cx="609600" cy="609600"/>
          </a:xfrm>
          <a:prstGeom prst="line">
            <a:avLst/>
          </a:prstGeom>
          <a:noFill/>
          <a:ln w="9525">
            <a:solidFill>
              <a:schemeClr val="tx1"/>
            </a:solidFill>
            <a:round/>
            <a:headEnd/>
            <a:tailEnd/>
          </a:ln>
        </p:spPr>
        <p:txBody>
          <a:bodyPr/>
          <a:lstStyle/>
          <a:p>
            <a:endParaRPr lang="ja-JP" altLang="en-US"/>
          </a:p>
        </p:txBody>
      </p:sp>
      <p:sp>
        <p:nvSpPr>
          <p:cNvPr id="20488" name="Line 10"/>
          <p:cNvSpPr>
            <a:spLocks noChangeShapeType="1"/>
          </p:cNvSpPr>
          <p:nvPr/>
        </p:nvSpPr>
        <p:spPr bwMode="auto">
          <a:xfrm>
            <a:off x="5486400" y="1371600"/>
            <a:ext cx="609600" cy="685800"/>
          </a:xfrm>
          <a:prstGeom prst="line">
            <a:avLst/>
          </a:prstGeom>
          <a:noFill/>
          <a:ln w="9525">
            <a:solidFill>
              <a:schemeClr val="tx1"/>
            </a:solidFill>
            <a:round/>
            <a:headEnd/>
            <a:tailEnd/>
          </a:ln>
        </p:spPr>
        <p:txBody>
          <a:bodyPr/>
          <a:lstStyle/>
          <a:p>
            <a:endParaRPr lang="ja-JP" altLang="en-US"/>
          </a:p>
        </p:txBody>
      </p:sp>
      <p:sp>
        <p:nvSpPr>
          <p:cNvPr id="20489" name="Line 11"/>
          <p:cNvSpPr>
            <a:spLocks noChangeShapeType="1"/>
          </p:cNvSpPr>
          <p:nvPr/>
        </p:nvSpPr>
        <p:spPr bwMode="auto">
          <a:xfrm flipH="1">
            <a:off x="5486400" y="762000"/>
            <a:ext cx="609600" cy="609600"/>
          </a:xfrm>
          <a:prstGeom prst="line">
            <a:avLst/>
          </a:prstGeom>
          <a:noFill/>
          <a:ln w="9525">
            <a:solidFill>
              <a:schemeClr val="tx1"/>
            </a:solidFill>
            <a:round/>
            <a:headEnd/>
            <a:tailEnd/>
          </a:ln>
        </p:spPr>
        <p:txBody>
          <a:bodyPr/>
          <a:lstStyle/>
          <a:p>
            <a:endParaRPr lang="ja-JP" altLang="en-US"/>
          </a:p>
        </p:txBody>
      </p:sp>
      <p:sp>
        <p:nvSpPr>
          <p:cNvPr id="20490" name="Line 12"/>
          <p:cNvSpPr>
            <a:spLocks noChangeShapeType="1"/>
          </p:cNvSpPr>
          <p:nvPr/>
        </p:nvSpPr>
        <p:spPr bwMode="auto">
          <a:xfrm>
            <a:off x="1752600" y="4191000"/>
            <a:ext cx="0" cy="0"/>
          </a:xfrm>
          <a:prstGeom prst="line">
            <a:avLst/>
          </a:prstGeom>
          <a:noFill/>
          <a:ln w="9525">
            <a:solidFill>
              <a:schemeClr val="tx1"/>
            </a:solidFill>
            <a:round/>
            <a:headEnd/>
            <a:tailEnd/>
          </a:ln>
        </p:spPr>
        <p:txBody>
          <a:bodyPr/>
          <a:lstStyle/>
          <a:p>
            <a:endParaRPr lang="ja-JP" altLang="en-US"/>
          </a:p>
        </p:txBody>
      </p:sp>
      <p:sp>
        <p:nvSpPr>
          <p:cNvPr id="20491" name="Line 13"/>
          <p:cNvSpPr>
            <a:spLocks noChangeShapeType="1"/>
          </p:cNvSpPr>
          <p:nvPr/>
        </p:nvSpPr>
        <p:spPr bwMode="auto">
          <a:xfrm>
            <a:off x="3352800" y="1447800"/>
            <a:ext cx="1295400" cy="0"/>
          </a:xfrm>
          <a:prstGeom prst="line">
            <a:avLst/>
          </a:prstGeom>
          <a:noFill/>
          <a:ln w="38100">
            <a:solidFill>
              <a:schemeClr val="tx1"/>
            </a:solidFill>
            <a:prstDash val="lgDash"/>
            <a:round/>
            <a:headEnd/>
            <a:tailEnd/>
          </a:ln>
        </p:spPr>
        <p:txBody>
          <a:bodyPr/>
          <a:lstStyle/>
          <a:p>
            <a:endParaRPr lang="ja-JP" altLang="en-US"/>
          </a:p>
        </p:txBody>
      </p:sp>
      <p:sp>
        <p:nvSpPr>
          <p:cNvPr id="20492" name="Oval 14"/>
          <p:cNvSpPr>
            <a:spLocks noChangeArrowheads="1"/>
          </p:cNvSpPr>
          <p:nvPr/>
        </p:nvSpPr>
        <p:spPr bwMode="auto">
          <a:xfrm>
            <a:off x="2590800" y="4724400"/>
            <a:ext cx="914400" cy="9144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0493" name="Line 15"/>
          <p:cNvSpPr>
            <a:spLocks noChangeShapeType="1"/>
          </p:cNvSpPr>
          <p:nvPr/>
        </p:nvSpPr>
        <p:spPr bwMode="auto">
          <a:xfrm flipH="1">
            <a:off x="3429000" y="4267200"/>
            <a:ext cx="609600" cy="609600"/>
          </a:xfrm>
          <a:prstGeom prst="line">
            <a:avLst/>
          </a:prstGeom>
          <a:noFill/>
          <a:ln w="28575">
            <a:solidFill>
              <a:schemeClr val="tx1"/>
            </a:solidFill>
            <a:prstDash val="sysDot"/>
            <a:round/>
            <a:headEnd/>
            <a:tailEnd/>
          </a:ln>
        </p:spPr>
        <p:txBody>
          <a:bodyPr/>
          <a:lstStyle/>
          <a:p>
            <a:endParaRPr lang="ja-JP" altLang="en-US"/>
          </a:p>
        </p:txBody>
      </p:sp>
      <p:sp>
        <p:nvSpPr>
          <p:cNvPr id="20494" name="Line 16"/>
          <p:cNvSpPr>
            <a:spLocks noChangeShapeType="1"/>
          </p:cNvSpPr>
          <p:nvPr/>
        </p:nvSpPr>
        <p:spPr bwMode="auto">
          <a:xfrm>
            <a:off x="1524000" y="2209800"/>
            <a:ext cx="609600" cy="685800"/>
          </a:xfrm>
          <a:prstGeom prst="line">
            <a:avLst/>
          </a:prstGeom>
          <a:noFill/>
          <a:ln w="9525">
            <a:solidFill>
              <a:schemeClr val="tx1"/>
            </a:solidFill>
            <a:round/>
            <a:headEnd/>
            <a:tailEnd/>
          </a:ln>
        </p:spPr>
        <p:txBody>
          <a:bodyPr/>
          <a:lstStyle/>
          <a:p>
            <a:endParaRPr lang="ja-JP" altLang="en-US"/>
          </a:p>
        </p:txBody>
      </p:sp>
      <p:sp>
        <p:nvSpPr>
          <p:cNvPr id="20495" name="Line 17"/>
          <p:cNvSpPr>
            <a:spLocks noChangeShapeType="1"/>
          </p:cNvSpPr>
          <p:nvPr/>
        </p:nvSpPr>
        <p:spPr bwMode="auto">
          <a:xfrm flipH="1">
            <a:off x="1524000" y="2895600"/>
            <a:ext cx="609600" cy="609600"/>
          </a:xfrm>
          <a:prstGeom prst="line">
            <a:avLst/>
          </a:prstGeom>
          <a:noFill/>
          <a:ln w="9525">
            <a:solidFill>
              <a:schemeClr val="tx1"/>
            </a:solidFill>
            <a:round/>
            <a:headEnd/>
            <a:tailEnd/>
          </a:ln>
        </p:spPr>
        <p:txBody>
          <a:bodyPr/>
          <a:lstStyle/>
          <a:p>
            <a:endParaRPr lang="ja-JP" altLang="en-US"/>
          </a:p>
        </p:txBody>
      </p:sp>
      <p:sp>
        <p:nvSpPr>
          <p:cNvPr id="20496" name="Line 18"/>
          <p:cNvSpPr>
            <a:spLocks noChangeShapeType="1"/>
          </p:cNvSpPr>
          <p:nvPr/>
        </p:nvSpPr>
        <p:spPr bwMode="auto">
          <a:xfrm flipH="1">
            <a:off x="4572000" y="2286000"/>
            <a:ext cx="609600" cy="609600"/>
          </a:xfrm>
          <a:prstGeom prst="line">
            <a:avLst/>
          </a:prstGeom>
          <a:noFill/>
          <a:ln w="9525">
            <a:solidFill>
              <a:schemeClr val="tx1"/>
            </a:solidFill>
            <a:round/>
            <a:headEnd/>
            <a:tailEnd/>
          </a:ln>
        </p:spPr>
        <p:txBody>
          <a:bodyPr/>
          <a:lstStyle/>
          <a:p>
            <a:endParaRPr lang="ja-JP" altLang="en-US"/>
          </a:p>
        </p:txBody>
      </p:sp>
      <p:sp>
        <p:nvSpPr>
          <p:cNvPr id="20497" name="Line 19"/>
          <p:cNvSpPr>
            <a:spLocks noChangeShapeType="1"/>
          </p:cNvSpPr>
          <p:nvPr/>
        </p:nvSpPr>
        <p:spPr bwMode="auto">
          <a:xfrm>
            <a:off x="4572000" y="2895600"/>
            <a:ext cx="609600" cy="685800"/>
          </a:xfrm>
          <a:prstGeom prst="line">
            <a:avLst/>
          </a:prstGeom>
          <a:noFill/>
          <a:ln w="9525">
            <a:solidFill>
              <a:schemeClr val="tx1"/>
            </a:solidFill>
            <a:round/>
            <a:headEnd/>
            <a:tailEnd/>
          </a:ln>
        </p:spPr>
        <p:txBody>
          <a:bodyPr/>
          <a:lstStyle/>
          <a:p>
            <a:endParaRPr lang="ja-JP" altLang="en-US"/>
          </a:p>
        </p:txBody>
      </p:sp>
      <p:sp>
        <p:nvSpPr>
          <p:cNvPr id="20498" name="Line 20"/>
          <p:cNvSpPr>
            <a:spLocks noChangeShapeType="1"/>
          </p:cNvSpPr>
          <p:nvPr/>
        </p:nvSpPr>
        <p:spPr bwMode="auto">
          <a:xfrm>
            <a:off x="2133600" y="2895600"/>
            <a:ext cx="2438400" cy="0"/>
          </a:xfrm>
          <a:prstGeom prst="line">
            <a:avLst/>
          </a:prstGeom>
          <a:noFill/>
          <a:ln w="28575">
            <a:solidFill>
              <a:schemeClr val="tx1"/>
            </a:solidFill>
            <a:prstDash val="sysDot"/>
            <a:round/>
            <a:headEnd/>
            <a:tailEnd/>
          </a:ln>
        </p:spPr>
        <p:txBody>
          <a:bodyPr/>
          <a:lstStyle/>
          <a:p>
            <a:endParaRPr lang="ja-JP" altLang="en-US"/>
          </a:p>
        </p:txBody>
      </p:sp>
      <p:sp>
        <p:nvSpPr>
          <p:cNvPr id="20499" name="Text Box 21"/>
          <p:cNvSpPr txBox="1">
            <a:spLocks noChangeArrowheads="1"/>
          </p:cNvSpPr>
          <p:nvPr/>
        </p:nvSpPr>
        <p:spPr bwMode="auto">
          <a:xfrm>
            <a:off x="914400" y="2566988"/>
            <a:ext cx="422275" cy="579437"/>
          </a:xfrm>
          <a:prstGeom prst="rect">
            <a:avLst/>
          </a:prstGeom>
          <a:noFill/>
          <a:ln w="9525">
            <a:noFill/>
            <a:miter lim="800000"/>
            <a:headEnd/>
            <a:tailEnd/>
          </a:ln>
        </p:spPr>
        <p:txBody>
          <a:bodyPr wrap="none">
            <a:spAutoFit/>
          </a:bodyPr>
          <a:lstStyle/>
          <a:p>
            <a:r>
              <a:rPr lang="en-US" altLang="ja-JP" sz="3200" b="1"/>
              <a:t>=</a:t>
            </a:r>
          </a:p>
        </p:txBody>
      </p:sp>
      <p:sp>
        <p:nvSpPr>
          <p:cNvPr id="20500" name="Line 22"/>
          <p:cNvSpPr>
            <a:spLocks noChangeShapeType="1"/>
          </p:cNvSpPr>
          <p:nvPr/>
        </p:nvSpPr>
        <p:spPr bwMode="auto">
          <a:xfrm>
            <a:off x="3429000" y="5486400"/>
            <a:ext cx="609600" cy="685800"/>
          </a:xfrm>
          <a:prstGeom prst="line">
            <a:avLst/>
          </a:prstGeom>
          <a:noFill/>
          <a:ln w="28575">
            <a:solidFill>
              <a:schemeClr val="tx1"/>
            </a:solidFill>
            <a:prstDash val="sysDot"/>
            <a:round/>
            <a:headEnd/>
            <a:tailEnd/>
          </a:ln>
        </p:spPr>
        <p:txBody>
          <a:bodyPr/>
          <a:lstStyle/>
          <a:p>
            <a:endParaRPr lang="ja-JP" altLang="en-US"/>
          </a:p>
        </p:txBody>
      </p:sp>
      <p:sp>
        <p:nvSpPr>
          <p:cNvPr id="20501" name="Line 23"/>
          <p:cNvSpPr>
            <a:spLocks noChangeShapeType="1"/>
          </p:cNvSpPr>
          <p:nvPr/>
        </p:nvSpPr>
        <p:spPr bwMode="auto">
          <a:xfrm>
            <a:off x="2057400" y="4267200"/>
            <a:ext cx="609600" cy="685800"/>
          </a:xfrm>
          <a:prstGeom prst="line">
            <a:avLst/>
          </a:prstGeom>
          <a:noFill/>
          <a:ln w="28575">
            <a:solidFill>
              <a:schemeClr val="tx1"/>
            </a:solidFill>
            <a:prstDash val="sysDot"/>
            <a:round/>
            <a:headEnd/>
            <a:tailEnd/>
          </a:ln>
        </p:spPr>
        <p:txBody>
          <a:bodyPr/>
          <a:lstStyle/>
          <a:p>
            <a:endParaRPr lang="ja-JP" altLang="en-US"/>
          </a:p>
        </p:txBody>
      </p:sp>
      <p:sp>
        <p:nvSpPr>
          <p:cNvPr id="20502" name="Line 24"/>
          <p:cNvSpPr>
            <a:spLocks noChangeShapeType="1"/>
          </p:cNvSpPr>
          <p:nvPr/>
        </p:nvSpPr>
        <p:spPr bwMode="auto">
          <a:xfrm flipH="1">
            <a:off x="2133600" y="5486400"/>
            <a:ext cx="609600" cy="609600"/>
          </a:xfrm>
          <a:prstGeom prst="line">
            <a:avLst/>
          </a:prstGeom>
          <a:noFill/>
          <a:ln w="28575">
            <a:solidFill>
              <a:schemeClr val="tx1"/>
            </a:solidFill>
            <a:prstDash val="sysDot"/>
            <a:round/>
            <a:headEnd/>
            <a:tailEnd/>
          </a:ln>
        </p:spPr>
        <p:txBody>
          <a:bodyPr/>
          <a:lstStyle/>
          <a:p>
            <a:endParaRPr lang="ja-JP" altLang="en-US"/>
          </a:p>
        </p:txBody>
      </p:sp>
      <p:sp>
        <p:nvSpPr>
          <p:cNvPr id="20503" name="Text Box 26"/>
          <p:cNvSpPr txBox="1">
            <a:spLocks noChangeArrowheads="1"/>
          </p:cNvSpPr>
          <p:nvPr/>
        </p:nvSpPr>
        <p:spPr bwMode="auto">
          <a:xfrm>
            <a:off x="4114800" y="3886200"/>
            <a:ext cx="381000" cy="457200"/>
          </a:xfrm>
          <a:prstGeom prst="rect">
            <a:avLst/>
          </a:prstGeom>
          <a:noFill/>
          <a:ln w="9525">
            <a:noFill/>
            <a:miter lim="800000"/>
            <a:headEnd/>
            <a:tailEnd/>
          </a:ln>
        </p:spPr>
        <p:txBody>
          <a:bodyPr>
            <a:spAutoFit/>
          </a:bodyPr>
          <a:lstStyle/>
          <a:p>
            <a:r>
              <a:rPr lang="el-GR" altLang="ja-JP" b="1">
                <a:latin typeface="ＭＳ Ｐゴシック" pitchFamily="50" charset="-128"/>
              </a:rPr>
              <a:t>φ</a:t>
            </a:r>
          </a:p>
        </p:txBody>
      </p:sp>
      <p:sp>
        <p:nvSpPr>
          <p:cNvPr id="20504" name="Text Box 30"/>
          <p:cNvSpPr txBox="1">
            <a:spLocks noChangeArrowheads="1"/>
          </p:cNvSpPr>
          <p:nvPr/>
        </p:nvSpPr>
        <p:spPr bwMode="auto">
          <a:xfrm>
            <a:off x="1676400" y="3886200"/>
            <a:ext cx="381000" cy="457200"/>
          </a:xfrm>
          <a:prstGeom prst="rect">
            <a:avLst/>
          </a:prstGeom>
          <a:noFill/>
          <a:ln w="9525">
            <a:noFill/>
            <a:miter lim="800000"/>
            <a:headEnd/>
            <a:tailEnd/>
          </a:ln>
        </p:spPr>
        <p:txBody>
          <a:bodyPr>
            <a:spAutoFit/>
          </a:bodyPr>
          <a:lstStyle/>
          <a:p>
            <a:endParaRPr lang="ja-JP" altLang="ja-JP"/>
          </a:p>
        </p:txBody>
      </p:sp>
      <p:sp>
        <p:nvSpPr>
          <p:cNvPr id="20505" name="Text Box 31"/>
          <p:cNvSpPr txBox="1">
            <a:spLocks noChangeArrowheads="1"/>
          </p:cNvSpPr>
          <p:nvPr/>
        </p:nvSpPr>
        <p:spPr bwMode="auto">
          <a:xfrm>
            <a:off x="1600200" y="3886200"/>
            <a:ext cx="381000" cy="457200"/>
          </a:xfrm>
          <a:prstGeom prst="rect">
            <a:avLst/>
          </a:prstGeom>
          <a:noFill/>
          <a:ln w="9525">
            <a:noFill/>
            <a:miter lim="800000"/>
            <a:headEnd/>
            <a:tailEnd/>
          </a:ln>
        </p:spPr>
        <p:txBody>
          <a:bodyPr>
            <a:spAutoFit/>
          </a:bodyPr>
          <a:lstStyle/>
          <a:p>
            <a:r>
              <a:rPr lang="el-GR" altLang="ja-JP" b="1">
                <a:latin typeface="ＭＳ Ｐゴシック" pitchFamily="50" charset="-128"/>
              </a:rPr>
              <a:t>φ</a:t>
            </a:r>
          </a:p>
        </p:txBody>
      </p:sp>
      <p:sp>
        <p:nvSpPr>
          <p:cNvPr id="20506" name="Text Box 34"/>
          <p:cNvSpPr txBox="1">
            <a:spLocks noChangeArrowheads="1"/>
          </p:cNvSpPr>
          <p:nvPr/>
        </p:nvSpPr>
        <p:spPr bwMode="auto">
          <a:xfrm>
            <a:off x="4784725" y="4941888"/>
            <a:ext cx="1301750" cy="519112"/>
          </a:xfrm>
          <a:prstGeom prst="rect">
            <a:avLst/>
          </a:prstGeom>
          <a:noFill/>
          <a:ln w="9525">
            <a:noFill/>
            <a:miter lim="800000"/>
            <a:headEnd/>
            <a:tailEnd/>
          </a:ln>
        </p:spPr>
        <p:txBody>
          <a:bodyPr wrap="none">
            <a:spAutoFit/>
          </a:bodyPr>
          <a:lstStyle/>
          <a:p>
            <a:r>
              <a:rPr lang="en-US" altLang="ja-JP" sz="2800"/>
              <a:t>= g</a:t>
            </a:r>
            <a:r>
              <a:rPr lang="en-US" altLang="ja-JP" sz="2800" b="1" baseline="30000"/>
              <a:t>4</a:t>
            </a:r>
            <a:r>
              <a:rPr lang="el-GR" altLang="ja-JP" sz="2800" b="1">
                <a:latin typeface="ＭＳ Ｐゴシック" pitchFamily="50" charset="-128"/>
              </a:rPr>
              <a:t>φ</a:t>
            </a:r>
            <a:r>
              <a:rPr lang="en-US" altLang="ja-JP" sz="2800" b="1" baseline="30000">
                <a:latin typeface="ＭＳ Ｐゴシック" pitchFamily="50" charset="-128"/>
              </a:rPr>
              <a:t>4</a:t>
            </a:r>
            <a:endParaRPr lang="el-GR" altLang="ja-JP" sz="2800" b="1">
              <a:latin typeface="ＭＳ Ｐゴシック" pitchFamily="50" charset="-128"/>
            </a:endParaRPr>
          </a:p>
        </p:txBody>
      </p:sp>
      <p:sp>
        <p:nvSpPr>
          <p:cNvPr id="20507" name="Rectangle 40"/>
          <p:cNvSpPr>
            <a:spLocks noChangeArrowheads="1"/>
          </p:cNvSpPr>
          <p:nvPr/>
        </p:nvSpPr>
        <p:spPr bwMode="auto">
          <a:xfrm>
            <a:off x="3124200" y="2209800"/>
            <a:ext cx="488950" cy="457200"/>
          </a:xfrm>
          <a:prstGeom prst="rect">
            <a:avLst/>
          </a:prstGeom>
          <a:noFill/>
          <a:ln w="9525">
            <a:noFill/>
            <a:miter lim="800000"/>
            <a:headEnd/>
            <a:tailEnd/>
          </a:ln>
        </p:spPr>
        <p:txBody>
          <a:bodyPr wrap="none">
            <a:spAutoFit/>
          </a:bodyPr>
          <a:lstStyle/>
          <a:p>
            <a:r>
              <a:rPr lang="el-GR" altLang="ja-JP" b="1">
                <a:latin typeface="ＭＳ Ｐゴシック" pitchFamily="50" charset="-128"/>
              </a:rPr>
              <a:t>φ</a:t>
            </a:r>
            <a:endParaRPr lang="en-US" altLang="ja-JP" b="1">
              <a:latin typeface="ＭＳ Ｐゴシック" pitchFamily="50" charset="-128"/>
            </a:endParaRPr>
          </a:p>
        </p:txBody>
      </p:sp>
      <p:sp>
        <p:nvSpPr>
          <p:cNvPr id="20508" name="Rectangle 42"/>
          <p:cNvSpPr>
            <a:spLocks noChangeArrowheads="1"/>
          </p:cNvSpPr>
          <p:nvPr/>
        </p:nvSpPr>
        <p:spPr bwMode="auto">
          <a:xfrm>
            <a:off x="4191000" y="5867400"/>
            <a:ext cx="490538" cy="457200"/>
          </a:xfrm>
          <a:prstGeom prst="rect">
            <a:avLst/>
          </a:prstGeom>
          <a:noFill/>
          <a:ln w="9525">
            <a:noFill/>
            <a:miter lim="800000"/>
            <a:headEnd/>
            <a:tailEnd/>
          </a:ln>
        </p:spPr>
        <p:txBody>
          <a:bodyPr wrap="none">
            <a:spAutoFit/>
          </a:bodyPr>
          <a:lstStyle/>
          <a:p>
            <a:r>
              <a:rPr lang="el-GR" altLang="ja-JP" b="1">
                <a:latin typeface="ＭＳ Ｐゴシック" pitchFamily="50" charset="-128"/>
              </a:rPr>
              <a:t>φ</a:t>
            </a:r>
            <a:endParaRPr lang="en-US" altLang="ja-JP" b="1">
              <a:latin typeface="ＭＳ Ｐゴシック" pitchFamily="50" charset="-128"/>
            </a:endParaRPr>
          </a:p>
        </p:txBody>
      </p:sp>
      <p:sp>
        <p:nvSpPr>
          <p:cNvPr id="20509" name="Rectangle 44"/>
          <p:cNvSpPr>
            <a:spLocks noChangeArrowheads="1"/>
          </p:cNvSpPr>
          <p:nvPr/>
        </p:nvSpPr>
        <p:spPr bwMode="auto">
          <a:xfrm>
            <a:off x="1600200" y="5867400"/>
            <a:ext cx="490538" cy="457200"/>
          </a:xfrm>
          <a:prstGeom prst="rect">
            <a:avLst/>
          </a:prstGeom>
          <a:noFill/>
          <a:ln w="9525">
            <a:noFill/>
            <a:miter lim="800000"/>
            <a:headEnd/>
            <a:tailEnd/>
          </a:ln>
        </p:spPr>
        <p:txBody>
          <a:bodyPr wrap="none">
            <a:spAutoFit/>
          </a:bodyPr>
          <a:lstStyle/>
          <a:p>
            <a:r>
              <a:rPr lang="el-GR" altLang="ja-JP" b="1">
                <a:latin typeface="ＭＳ Ｐゴシック" pitchFamily="50" charset="-128"/>
              </a:rPr>
              <a:t>φ</a:t>
            </a:r>
            <a:endParaRPr lang="en-US" altLang="ja-JP" b="1">
              <a:latin typeface="ＭＳ Ｐゴシック" pitchFamily="50" charset="-128"/>
            </a:endParaRPr>
          </a:p>
        </p:txBody>
      </p:sp>
      <p:sp>
        <p:nvSpPr>
          <p:cNvPr id="20510" name="Text Box 45"/>
          <p:cNvSpPr txBox="1">
            <a:spLocks noChangeArrowheads="1"/>
          </p:cNvSpPr>
          <p:nvPr/>
        </p:nvSpPr>
        <p:spPr bwMode="auto">
          <a:xfrm>
            <a:off x="6019800" y="1219200"/>
            <a:ext cx="381000" cy="457200"/>
          </a:xfrm>
          <a:prstGeom prst="rect">
            <a:avLst/>
          </a:prstGeom>
          <a:noFill/>
          <a:ln w="9525">
            <a:noFill/>
            <a:miter lim="800000"/>
            <a:headEnd/>
            <a:tailEnd/>
          </a:ln>
        </p:spPr>
        <p:txBody>
          <a:bodyPr>
            <a:spAutoFit/>
          </a:bodyPr>
          <a:lstStyle/>
          <a:p>
            <a:r>
              <a:rPr lang="en-US" altLang="ja-JP" b="1"/>
              <a:t>f</a:t>
            </a:r>
          </a:p>
        </p:txBody>
      </p:sp>
      <p:sp>
        <p:nvSpPr>
          <p:cNvPr id="20511" name="Text Box 46"/>
          <p:cNvSpPr txBox="1">
            <a:spLocks noChangeArrowheads="1"/>
          </p:cNvSpPr>
          <p:nvPr/>
        </p:nvSpPr>
        <p:spPr bwMode="auto">
          <a:xfrm>
            <a:off x="685800" y="1219200"/>
            <a:ext cx="244475" cy="457200"/>
          </a:xfrm>
          <a:prstGeom prst="rect">
            <a:avLst/>
          </a:prstGeom>
          <a:noFill/>
          <a:ln w="9525">
            <a:noFill/>
            <a:miter lim="800000"/>
            <a:headEnd/>
            <a:tailEnd/>
          </a:ln>
        </p:spPr>
        <p:txBody>
          <a:bodyPr>
            <a:spAutoFit/>
          </a:bodyPr>
          <a:lstStyle/>
          <a:p>
            <a:endParaRPr lang="ja-JP" altLang="ja-JP"/>
          </a:p>
        </p:txBody>
      </p:sp>
      <p:sp>
        <p:nvSpPr>
          <p:cNvPr id="20512" name="Rectangle 47"/>
          <p:cNvSpPr>
            <a:spLocks noChangeArrowheads="1"/>
          </p:cNvSpPr>
          <p:nvPr/>
        </p:nvSpPr>
        <p:spPr bwMode="auto">
          <a:xfrm>
            <a:off x="2057400" y="2362200"/>
            <a:ext cx="457200" cy="457200"/>
          </a:xfrm>
          <a:prstGeom prst="rect">
            <a:avLst/>
          </a:prstGeom>
          <a:noFill/>
          <a:ln w="9525">
            <a:noFill/>
            <a:miter lim="800000"/>
            <a:headEnd/>
            <a:tailEnd/>
          </a:ln>
        </p:spPr>
        <p:txBody>
          <a:bodyPr>
            <a:spAutoFit/>
          </a:bodyPr>
          <a:lstStyle/>
          <a:p>
            <a:r>
              <a:rPr lang="en-US" altLang="ja-JP" b="1"/>
              <a:t>g</a:t>
            </a:r>
          </a:p>
        </p:txBody>
      </p:sp>
      <p:sp>
        <p:nvSpPr>
          <p:cNvPr id="20513" name="Text Box 48"/>
          <p:cNvSpPr txBox="1">
            <a:spLocks noChangeArrowheads="1"/>
          </p:cNvSpPr>
          <p:nvPr/>
        </p:nvSpPr>
        <p:spPr bwMode="auto">
          <a:xfrm>
            <a:off x="685800" y="1219200"/>
            <a:ext cx="285750" cy="457200"/>
          </a:xfrm>
          <a:prstGeom prst="rect">
            <a:avLst/>
          </a:prstGeom>
          <a:noFill/>
          <a:ln w="9525">
            <a:noFill/>
            <a:miter lim="800000"/>
            <a:headEnd/>
            <a:tailEnd/>
          </a:ln>
        </p:spPr>
        <p:txBody>
          <a:bodyPr wrap="none">
            <a:spAutoFit/>
          </a:bodyPr>
          <a:lstStyle/>
          <a:p>
            <a:r>
              <a:rPr lang="en-US" altLang="ja-JP" b="1"/>
              <a:t>f</a:t>
            </a:r>
          </a:p>
        </p:txBody>
      </p:sp>
      <p:sp>
        <p:nvSpPr>
          <p:cNvPr id="20514" name="Text Box 49"/>
          <p:cNvSpPr txBox="1">
            <a:spLocks noChangeArrowheads="1"/>
          </p:cNvSpPr>
          <p:nvPr/>
        </p:nvSpPr>
        <p:spPr bwMode="auto">
          <a:xfrm>
            <a:off x="4267200" y="2362200"/>
            <a:ext cx="369888" cy="457200"/>
          </a:xfrm>
          <a:prstGeom prst="rect">
            <a:avLst/>
          </a:prstGeom>
          <a:noFill/>
          <a:ln w="9525">
            <a:noFill/>
            <a:miter lim="800000"/>
            <a:headEnd/>
            <a:tailEnd/>
          </a:ln>
        </p:spPr>
        <p:txBody>
          <a:bodyPr wrap="none">
            <a:spAutoFit/>
          </a:bodyPr>
          <a:lstStyle/>
          <a:p>
            <a:r>
              <a:rPr lang="en-US" altLang="ja-JP" b="1"/>
              <a:t>g</a:t>
            </a:r>
          </a:p>
        </p:txBody>
      </p:sp>
      <p:sp>
        <p:nvSpPr>
          <p:cNvPr id="20515" name="Text Box 51"/>
          <p:cNvSpPr txBox="1">
            <a:spLocks noChangeArrowheads="1"/>
          </p:cNvSpPr>
          <p:nvPr/>
        </p:nvSpPr>
        <p:spPr bwMode="auto">
          <a:xfrm>
            <a:off x="4038600" y="3276600"/>
            <a:ext cx="793750" cy="457200"/>
          </a:xfrm>
          <a:prstGeom prst="rect">
            <a:avLst/>
          </a:prstGeom>
          <a:noFill/>
          <a:ln w="9525">
            <a:noFill/>
            <a:miter lim="800000"/>
            <a:headEnd/>
            <a:tailEnd/>
          </a:ln>
        </p:spPr>
        <p:txBody>
          <a:bodyPr>
            <a:spAutoFit/>
          </a:bodyPr>
          <a:lstStyle/>
          <a:p>
            <a:pPr>
              <a:spcBef>
                <a:spcPct val="50000"/>
              </a:spcBef>
            </a:pPr>
            <a:endParaRPr lang="ja-JP"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0" y="350838"/>
            <a:ext cx="8229600" cy="5821362"/>
          </a:xfrm>
        </p:spPr>
        <p:txBody>
          <a:bodyPr/>
          <a:lstStyle/>
          <a:p>
            <a:pPr eaLnBrk="1" hangingPunct="1">
              <a:buFontTx/>
              <a:buNone/>
            </a:pPr>
            <a:r>
              <a:rPr lang="en-US" altLang="ja-JP" smtClean="0"/>
              <a:t>			    Effective </a:t>
            </a:r>
            <a:r>
              <a:rPr lang="el-GR" altLang="ja-JP" smtClean="0">
                <a:cs typeface="Arial" charset="0"/>
              </a:rPr>
              <a:t>σ</a:t>
            </a:r>
            <a:r>
              <a:rPr lang="en-US" altLang="ja-JP" smtClean="0">
                <a:cs typeface="Arial" charset="0"/>
              </a:rPr>
              <a:t> model</a:t>
            </a:r>
          </a:p>
          <a:p>
            <a:pPr eaLnBrk="1" hangingPunct="1"/>
            <a:r>
              <a:rPr lang="en-US" altLang="ja-JP" smtClean="0">
                <a:cs typeface="Arial" charset="0"/>
              </a:rPr>
              <a:t>L= L</a:t>
            </a:r>
            <a:r>
              <a:rPr lang="en-US" altLang="ja-JP" b="1" baseline="-25000" smtClean="0">
                <a:cs typeface="Arial" charset="0"/>
              </a:rPr>
              <a:t>f </a:t>
            </a:r>
            <a:r>
              <a:rPr lang="en-US" altLang="ja-JP" smtClean="0">
                <a:cs typeface="Arial" charset="0"/>
              </a:rPr>
              <a:t>+ ∂</a:t>
            </a:r>
            <a:r>
              <a:rPr lang="en-US" altLang="ja-JP" smtClean="0"/>
              <a:t>φ</a:t>
            </a:r>
            <a:r>
              <a:rPr lang="en-US" altLang="ja-JP" smtClean="0">
                <a:latin typeface="ＭＳ Ｐゴシック" pitchFamily="50" charset="-128"/>
              </a:rPr>
              <a:t>†</a:t>
            </a:r>
            <a:r>
              <a:rPr lang="en-US" altLang="ja-JP" smtClean="0">
                <a:cs typeface="Arial" charset="0"/>
              </a:rPr>
              <a:t>∂</a:t>
            </a:r>
            <a:r>
              <a:rPr lang="en-US" altLang="ja-JP" smtClean="0"/>
              <a:t>φ</a:t>
            </a:r>
            <a:endParaRPr lang="en-US" altLang="ja-JP" smtClean="0">
              <a:cs typeface="Arial" charset="0"/>
            </a:endParaRPr>
          </a:p>
          <a:p>
            <a:pPr eaLnBrk="1" hangingPunct="1">
              <a:buFontTx/>
              <a:buNone/>
            </a:pPr>
            <a:r>
              <a:rPr lang="en-US" altLang="ja-JP" smtClean="0">
                <a:cs typeface="Arial" charset="0"/>
              </a:rPr>
              <a:t>        + g (</a:t>
            </a:r>
            <a:r>
              <a:rPr lang="en-US" altLang="ja-JP" smtClean="0"/>
              <a:t>φ</a:t>
            </a:r>
            <a:r>
              <a:rPr lang="en-US" altLang="ja-JP" sz="2800" baseline="30000" smtClean="0">
                <a:latin typeface="ＭＳ Ｐゴシック" pitchFamily="50" charset="-128"/>
              </a:rPr>
              <a:t>†</a:t>
            </a:r>
            <a:r>
              <a:rPr lang="el-GR" altLang="ja-JP" smtClean="0">
                <a:cs typeface="Arial" charset="0"/>
              </a:rPr>
              <a:t>ψ</a:t>
            </a:r>
            <a:r>
              <a:rPr lang="en-US" altLang="ja-JP" b="1" baseline="-25000" smtClean="0">
                <a:cs typeface="Arial" charset="0"/>
              </a:rPr>
              <a:t>k</a:t>
            </a:r>
            <a:r>
              <a:rPr lang="el-GR" altLang="ja-JP" smtClean="0">
                <a:latin typeface="ＭＳ Ｐゴシック" pitchFamily="50" charset="-128"/>
                <a:cs typeface="Arial" charset="0"/>
              </a:rPr>
              <a:t>⇡</a:t>
            </a:r>
            <a:r>
              <a:rPr lang="el-GR" altLang="ja-JP" smtClean="0">
                <a:cs typeface="Arial" charset="0"/>
              </a:rPr>
              <a:t>ψ</a:t>
            </a:r>
            <a:r>
              <a:rPr lang="en-US" altLang="ja-JP" b="1" baseline="-25000" smtClean="0">
                <a:cs typeface="Arial" charset="0"/>
              </a:rPr>
              <a:t>-k</a:t>
            </a:r>
            <a:r>
              <a:rPr lang="el-GR" altLang="ja-JP" smtClean="0">
                <a:latin typeface="ＭＳ Ｐゴシック" pitchFamily="50" charset="-128"/>
                <a:cs typeface="Arial" charset="0"/>
              </a:rPr>
              <a:t>⇣</a:t>
            </a:r>
            <a:r>
              <a:rPr lang="en-US" altLang="ja-JP" smtClean="0">
                <a:latin typeface="ＭＳ Ｐゴシック" pitchFamily="50" charset="-128"/>
                <a:cs typeface="Arial" charset="0"/>
              </a:rPr>
              <a:t> + </a:t>
            </a:r>
            <a:r>
              <a:rPr lang="en-US" altLang="ja-JP" smtClean="0"/>
              <a:t>φ</a:t>
            </a:r>
            <a:r>
              <a:rPr lang="en-US" altLang="ja-JP" smtClean="0">
                <a:latin typeface="ＭＳ Ｐゴシック" pitchFamily="50" charset="-128"/>
                <a:cs typeface="Arial" charset="0"/>
              </a:rPr>
              <a:t> </a:t>
            </a:r>
            <a:r>
              <a:rPr lang="el-GR" altLang="ja-JP" smtClean="0">
                <a:cs typeface="Arial" charset="0"/>
              </a:rPr>
              <a:t>ψ</a:t>
            </a:r>
            <a:r>
              <a:rPr lang="el-GR" altLang="ja-JP" b="1" baseline="30000" smtClean="0">
                <a:cs typeface="Arial" charset="0"/>
              </a:rPr>
              <a:t>†</a:t>
            </a:r>
            <a:r>
              <a:rPr lang="en-US" altLang="ja-JP" b="1" baseline="-25000" smtClean="0">
                <a:cs typeface="Arial" charset="0"/>
              </a:rPr>
              <a:t>k</a:t>
            </a:r>
            <a:r>
              <a:rPr lang="el-GR" altLang="ja-JP" smtClean="0">
                <a:latin typeface="ＭＳ Ｐゴシック" pitchFamily="50" charset="-128"/>
                <a:cs typeface="Arial" charset="0"/>
              </a:rPr>
              <a:t>⇡</a:t>
            </a:r>
            <a:r>
              <a:rPr lang="el-GR" altLang="ja-JP" smtClean="0">
                <a:cs typeface="Arial" charset="0"/>
              </a:rPr>
              <a:t>ψ</a:t>
            </a:r>
            <a:r>
              <a:rPr lang="el-GR" altLang="ja-JP" b="1" baseline="30000" smtClean="0">
                <a:cs typeface="Arial" charset="0"/>
              </a:rPr>
              <a:t>†</a:t>
            </a:r>
            <a:r>
              <a:rPr lang="en-US" altLang="ja-JP" b="1" baseline="-25000" smtClean="0">
                <a:cs typeface="Arial" charset="0"/>
              </a:rPr>
              <a:t>-k</a:t>
            </a:r>
            <a:r>
              <a:rPr lang="el-GR" altLang="ja-JP" smtClean="0">
                <a:latin typeface="ＭＳ Ｐゴシック" pitchFamily="50" charset="-128"/>
                <a:cs typeface="Arial" charset="0"/>
              </a:rPr>
              <a:t>⇣</a:t>
            </a:r>
            <a:r>
              <a:rPr lang="en-US" altLang="ja-JP" b="1" smtClean="0">
                <a:latin typeface="ＭＳ Ｐゴシック" pitchFamily="50" charset="-128"/>
                <a:cs typeface="Arial" charset="0"/>
              </a:rPr>
              <a:t>)</a:t>
            </a:r>
          </a:p>
          <a:p>
            <a:pPr eaLnBrk="1" hangingPunct="1">
              <a:buFontTx/>
              <a:buNone/>
            </a:pPr>
            <a:r>
              <a:rPr lang="en-US" altLang="ja-JP" b="1" smtClean="0">
                <a:latin typeface="ＭＳ Ｐゴシック" pitchFamily="50" charset="-128"/>
                <a:cs typeface="Arial" charset="0"/>
              </a:rPr>
              <a:t>       - </a:t>
            </a:r>
            <a:r>
              <a:rPr lang="en-US" altLang="ja-JP" smtClean="0">
                <a:cs typeface="Arial" charset="0"/>
              </a:rPr>
              <a:t>g</a:t>
            </a:r>
            <a:r>
              <a:rPr lang="en-US" altLang="ja-JP" b="1" smtClean="0">
                <a:latin typeface="ＭＳ Ｐゴシック" pitchFamily="50" charset="-128"/>
                <a:cs typeface="Arial" charset="0"/>
              </a:rPr>
              <a:t> </a:t>
            </a:r>
            <a:r>
              <a:rPr lang="en-US" altLang="ja-JP" b="1" baseline="30000" smtClean="0">
                <a:latin typeface="ＭＳ Ｐゴシック" pitchFamily="50" charset="-128"/>
                <a:cs typeface="Arial" charset="0"/>
              </a:rPr>
              <a:t>2</a:t>
            </a:r>
            <a:r>
              <a:rPr lang="en-US" altLang="ja-JP" smtClean="0">
                <a:latin typeface="ＭＳ Ｐゴシック" pitchFamily="50" charset="-128"/>
                <a:cs typeface="Arial" charset="0"/>
              </a:rPr>
              <a:t>(</a:t>
            </a:r>
            <a:r>
              <a:rPr lang="en-US" altLang="ja-JP" smtClean="0"/>
              <a:t>φ</a:t>
            </a:r>
            <a:r>
              <a:rPr lang="en-US" altLang="ja-JP" sz="2800" baseline="30000" smtClean="0">
                <a:latin typeface="ＭＳ Ｐゴシック" pitchFamily="50" charset="-128"/>
              </a:rPr>
              <a:t>†</a:t>
            </a:r>
            <a:r>
              <a:rPr lang="en-US" altLang="ja-JP" b="1" smtClean="0"/>
              <a:t> </a:t>
            </a:r>
            <a:r>
              <a:rPr lang="en-US" altLang="ja-JP" smtClean="0"/>
              <a:t>φ</a:t>
            </a:r>
            <a:r>
              <a:rPr lang="en-US" altLang="ja-JP" b="1" smtClean="0"/>
              <a:t> </a:t>
            </a:r>
            <a:r>
              <a:rPr lang="en-US" altLang="ja-JP" smtClean="0"/>
              <a:t>– v</a:t>
            </a:r>
            <a:r>
              <a:rPr lang="en-US" altLang="ja-JP" b="1" baseline="30000" smtClean="0"/>
              <a:t>2</a:t>
            </a:r>
            <a:r>
              <a:rPr lang="en-US" altLang="ja-JP" smtClean="0"/>
              <a:t>)</a:t>
            </a:r>
            <a:r>
              <a:rPr lang="en-US" altLang="ja-JP" b="1" baseline="30000" smtClean="0"/>
              <a:t>2</a:t>
            </a:r>
            <a:r>
              <a:rPr lang="en-US" altLang="ja-JP" smtClean="0"/>
              <a:t>,</a:t>
            </a:r>
          </a:p>
          <a:p>
            <a:pPr eaLnBrk="1" hangingPunct="1">
              <a:buFontTx/>
              <a:buNone/>
            </a:pPr>
            <a:r>
              <a:rPr lang="en-US" altLang="ja-JP" smtClean="0">
                <a:cs typeface="Arial" charset="0"/>
              </a:rPr>
              <a:t>	g</a:t>
            </a:r>
            <a:r>
              <a:rPr lang="en-US" altLang="ja-JP" smtClean="0">
                <a:latin typeface="ＭＳ Ｐゴシック" pitchFamily="50" charset="-128"/>
                <a:cs typeface="Arial" charset="0"/>
              </a:rPr>
              <a:t>v</a:t>
            </a:r>
            <a:r>
              <a:rPr lang="en-US" altLang="ja-JP" b="1" smtClean="0">
                <a:latin typeface="ＭＳ Ｐゴシック" pitchFamily="50" charset="-128"/>
                <a:cs typeface="Arial" charset="0"/>
              </a:rPr>
              <a:t> </a:t>
            </a:r>
            <a:r>
              <a:rPr lang="en-US" altLang="ja-JP" smtClean="0">
                <a:latin typeface="ＭＳ Ｐゴシック" pitchFamily="50" charset="-128"/>
                <a:cs typeface="Arial" charset="0"/>
              </a:rPr>
              <a:t>=</a:t>
            </a:r>
            <a:r>
              <a:rPr lang="en-US" altLang="ja-JP" b="1" smtClean="0">
                <a:latin typeface="ＭＳ Ｐゴシック" pitchFamily="50" charset="-128"/>
                <a:cs typeface="Arial" charset="0"/>
              </a:rPr>
              <a:t> </a:t>
            </a:r>
            <a:r>
              <a:rPr lang="el-GR" altLang="ja-JP" smtClean="0">
                <a:latin typeface="ＭＳ Ｐゴシック" pitchFamily="50" charset="-128"/>
                <a:cs typeface="Arial" charset="0"/>
              </a:rPr>
              <a:t>Δ</a:t>
            </a:r>
            <a:endParaRPr lang="en-US" altLang="ja-JP" smtClean="0">
              <a:latin typeface="ＭＳ Ｐゴシック" pitchFamily="50" charset="-128"/>
              <a:cs typeface="Arial" charset="0"/>
            </a:endParaRPr>
          </a:p>
          <a:p>
            <a:pPr eaLnBrk="1" hangingPunct="1"/>
            <a:endParaRPr lang="en-US" altLang="ja-JP" smtClean="0">
              <a:latin typeface="ＭＳ Ｐゴシック" pitchFamily="50" charset="-128"/>
              <a:cs typeface="Arial" charset="0"/>
            </a:endParaRPr>
          </a:p>
          <a:p>
            <a:pPr eaLnBrk="1" hangingPunct="1"/>
            <a:r>
              <a:rPr lang="en-US" altLang="ja-JP" smtClean="0">
                <a:latin typeface="ＭＳ Ｐゴシック" pitchFamily="50" charset="-128"/>
                <a:cs typeface="Arial" charset="0"/>
              </a:rPr>
              <a:t>Quasi-supersymmetry</a:t>
            </a:r>
          </a:p>
          <a:p>
            <a:pPr lvl="1" eaLnBrk="1" hangingPunct="1">
              <a:buFontTx/>
              <a:buNone/>
            </a:pPr>
            <a:r>
              <a:rPr lang="en-US" altLang="ja-JP" smtClean="0">
                <a:latin typeface="ＭＳ Ｐゴシック" pitchFamily="50" charset="-128"/>
                <a:cs typeface="Arial" charset="0"/>
              </a:rPr>
              <a:t>H = </a:t>
            </a:r>
            <a:r>
              <a:rPr lang="en-US" altLang="ja-JP" smtClean="0">
                <a:cs typeface="Arial" charset="0"/>
              </a:rPr>
              <a:t>{</a:t>
            </a:r>
            <a:r>
              <a:rPr lang="en-US" altLang="ja-JP" smtClean="0">
                <a:latin typeface="ＭＳ Ｐゴシック" pitchFamily="50" charset="-128"/>
                <a:cs typeface="Arial" charset="0"/>
              </a:rPr>
              <a:t>Q, Q</a:t>
            </a:r>
            <a:r>
              <a:rPr lang="el-GR" altLang="ja-JP" baseline="30000" smtClean="0">
                <a:cs typeface="Arial" charset="0"/>
              </a:rPr>
              <a:t>†</a:t>
            </a:r>
            <a:r>
              <a:rPr lang="en-US" altLang="ja-JP" baseline="30000" smtClean="0">
                <a:cs typeface="Arial" charset="0"/>
              </a:rPr>
              <a:t> </a:t>
            </a:r>
            <a:r>
              <a:rPr lang="en-US" altLang="ja-JP" smtClean="0">
                <a:cs typeface="Arial" charset="0"/>
              </a:rPr>
              <a:t>}</a:t>
            </a:r>
            <a:r>
              <a:rPr lang="en-US" altLang="ja-JP" sz="2400" smtClean="0">
                <a:cs typeface="Arial" charset="0"/>
              </a:rPr>
              <a:t>   (</a:t>
            </a:r>
            <a:r>
              <a:rPr lang="en-US" altLang="ja-JP" smtClean="0">
                <a:cs typeface="Arial" charset="0"/>
              </a:rPr>
              <a:t>Q</a:t>
            </a:r>
            <a:r>
              <a:rPr lang="en-US" altLang="ja-JP" b="1" baseline="30000" smtClean="0"/>
              <a:t>2</a:t>
            </a:r>
            <a:r>
              <a:rPr lang="en-US" altLang="ja-JP" smtClean="0">
                <a:cs typeface="Arial" charset="0"/>
              </a:rPr>
              <a:t>≠0)</a:t>
            </a:r>
          </a:p>
          <a:p>
            <a:pPr eaLnBrk="1" hangingPunct="1"/>
            <a:endParaRPr lang="el-GR" altLang="ja-JP" smtClean="0">
              <a:latin typeface="ＭＳ Ｐゴシック" pitchFamily="50" charset="-128"/>
            </a:endParaRPr>
          </a:p>
          <a:p>
            <a:pPr lvl="2" eaLnBrk="1" hangingPunct="1">
              <a:buFontTx/>
              <a:buNone/>
            </a:pPr>
            <a:endParaRPr lang="en-US" altLang="ja-JP" sz="2800" smtClean="0"/>
          </a:p>
          <a:p>
            <a:pPr lvl="2" eaLnBrk="1" hangingPunct="1">
              <a:buFontTx/>
              <a:buNone/>
            </a:pPr>
            <a:endParaRPr lang="el-GR" altLang="ja-JP"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914400" y="228600"/>
            <a:ext cx="8229600" cy="6858000"/>
          </a:xfrm>
        </p:spPr>
        <p:txBody>
          <a:bodyPr/>
          <a:lstStyle/>
          <a:p>
            <a:pPr eaLnBrk="1" hangingPunct="1"/>
            <a:r>
              <a:rPr lang="ja-JP" altLang="en-US" smtClean="0"/>
              <a:t>前史</a:t>
            </a:r>
          </a:p>
          <a:p>
            <a:pPr eaLnBrk="1" hangingPunct="1"/>
            <a:r>
              <a:rPr lang="en-US" altLang="ja-JP" smtClean="0"/>
              <a:t>SSB</a:t>
            </a:r>
            <a:r>
              <a:rPr lang="ja-JP" altLang="en-US" smtClean="0"/>
              <a:t>の一般的性質</a:t>
            </a:r>
          </a:p>
          <a:p>
            <a:pPr eaLnBrk="1" hangingPunct="1"/>
            <a:r>
              <a:rPr lang="en-US" altLang="ja-JP" smtClean="0"/>
              <a:t>BCS</a:t>
            </a:r>
            <a:r>
              <a:rPr lang="ja-JP" altLang="en-US" smtClean="0"/>
              <a:t>機構</a:t>
            </a:r>
          </a:p>
          <a:p>
            <a:pPr eaLnBrk="1" hangingPunct="1"/>
            <a:r>
              <a:rPr lang="en-US" altLang="ja-JP" smtClean="0"/>
              <a:t>Hierarchical SSB</a:t>
            </a:r>
          </a:p>
          <a:p>
            <a:pPr eaLnBrk="1" hangingPunct="1"/>
            <a:r>
              <a:rPr lang="en-US" altLang="ja-JP" smtClean="0"/>
              <a:t>Color superconductivity</a:t>
            </a:r>
          </a:p>
          <a:p>
            <a:pPr eaLnBrk="1" hangingPunct="1"/>
            <a:r>
              <a:rPr lang="en-US" altLang="ja-JP" smtClean="0"/>
              <a:t>SSB anomalies</a:t>
            </a:r>
          </a:p>
          <a:p>
            <a:pPr eaLnBrk="1" hangingPunct="1">
              <a:buFontTx/>
              <a:buNone/>
            </a:pPr>
            <a:r>
              <a:rPr lang="ja-JP" altLang="en-US" smtClean="0"/>
              <a:t>　　</a:t>
            </a:r>
            <a:r>
              <a:rPr lang="en-US" altLang="ja-JP" smtClean="0"/>
              <a:t>Lie</a:t>
            </a:r>
            <a:r>
              <a:rPr lang="ja-JP" altLang="en-US" smtClean="0"/>
              <a:t>代数の</a:t>
            </a:r>
            <a:r>
              <a:rPr lang="en-US" altLang="ja-JP" smtClean="0"/>
              <a:t>SSB</a:t>
            </a:r>
          </a:p>
          <a:p>
            <a:pPr eaLnBrk="1" hangingPunct="1">
              <a:buFontTx/>
              <a:buNone/>
            </a:pPr>
            <a:r>
              <a:rPr lang="en-US" altLang="ja-JP" smtClean="0"/>
              <a:t>	</a:t>
            </a:r>
            <a:r>
              <a:rPr lang="ja-JP" altLang="en-US" smtClean="0"/>
              <a:t>　</a:t>
            </a:r>
            <a:r>
              <a:rPr lang="en-US" altLang="ja-JP" smtClean="0"/>
              <a:t>Nielsen anomaly</a:t>
            </a:r>
          </a:p>
          <a:p>
            <a:pPr eaLnBrk="1" hangingPunct="1">
              <a:buFontTx/>
              <a:buNone/>
            </a:pPr>
            <a:r>
              <a:rPr lang="en-US" altLang="ja-JP" smtClean="0"/>
              <a:t>	</a:t>
            </a:r>
            <a:r>
              <a:rPr lang="ja-JP" altLang="en-US" smtClean="0"/>
              <a:t>　</a:t>
            </a:r>
            <a:r>
              <a:rPr lang="en-US" altLang="ja-JP" smtClean="0"/>
              <a:t>Lorentz anomaly</a:t>
            </a:r>
          </a:p>
          <a:p>
            <a:pPr eaLnBrk="1" hangingPunct="1">
              <a:buFontTx/>
              <a:buNone/>
            </a:pPr>
            <a:r>
              <a:rPr lang="en-US" altLang="ja-JP" smtClean="0"/>
              <a:t>	</a:t>
            </a:r>
            <a:r>
              <a:rPr lang="ja-JP" altLang="en-US" smtClean="0"/>
              <a:t>　</a:t>
            </a:r>
            <a:r>
              <a:rPr lang="en-US" altLang="ja-JP" smtClean="0"/>
              <a:t>Newton anomaly</a:t>
            </a:r>
          </a:p>
          <a:p>
            <a:pPr lvl="1" eaLnBrk="1" hangingPunct="1">
              <a:buFontTx/>
              <a:buNone/>
            </a:pPr>
            <a:endParaRPr lang="en-US" altLang="ja-JP"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4294967295"/>
          </p:nvPr>
        </p:nvSpPr>
        <p:spPr>
          <a:xfrm>
            <a:off x="0" y="457200"/>
            <a:ext cx="9144000" cy="5668963"/>
          </a:xfrm>
        </p:spPr>
        <p:txBody>
          <a:bodyPr/>
          <a:lstStyle/>
          <a:p>
            <a:pPr eaLnBrk="1" hangingPunct="1"/>
            <a:r>
              <a:rPr lang="en-US" altLang="ja-JP" sz="2800" b="1" baseline="30000" smtClean="0"/>
              <a:t>3</a:t>
            </a:r>
            <a:r>
              <a:rPr lang="en-US" altLang="ja-JP" smtClean="0"/>
              <a:t>He </a:t>
            </a:r>
          </a:p>
          <a:p>
            <a:pPr eaLnBrk="1" hangingPunct="1"/>
            <a:r>
              <a:rPr lang="en-US" altLang="ja-JP" smtClean="0"/>
              <a:t>(l =1</a:t>
            </a:r>
            <a:r>
              <a:rPr lang="en-US" altLang="ja-JP" sz="2800" b="1" baseline="-25000" smtClean="0"/>
              <a:t>,</a:t>
            </a:r>
            <a:r>
              <a:rPr lang="el-GR" altLang="ja-JP" sz="2800" b="1" smtClean="0">
                <a:cs typeface="Arial" charset="0"/>
              </a:rPr>
              <a:t>σ</a:t>
            </a:r>
            <a:r>
              <a:rPr lang="en-US" altLang="ja-JP" sz="2800" smtClean="0">
                <a:cs typeface="Arial" charset="0"/>
              </a:rPr>
              <a:t>= 1</a:t>
            </a:r>
            <a:r>
              <a:rPr lang="en-US" altLang="ja-JP" sz="2800" b="1" smtClean="0"/>
              <a:t>)</a:t>
            </a:r>
            <a:r>
              <a:rPr lang="en-US" altLang="ja-JP" sz="2800" b="1" baseline="-25000" smtClean="0"/>
              <a:t>  </a:t>
            </a:r>
            <a:r>
              <a:rPr lang="en-US" altLang="ja-JP" sz="2800" b="1" smtClean="0"/>
              <a:t>-&gt; </a:t>
            </a:r>
            <a:r>
              <a:rPr lang="en-US" altLang="ja-JP" sz="2800" smtClean="0"/>
              <a:t>j = 0, 1, 2: 	 </a:t>
            </a:r>
            <a:r>
              <a:rPr lang="en-US" altLang="ja-JP" sz="2800" b="1" smtClean="0"/>
              <a:t>l</a:t>
            </a:r>
            <a:r>
              <a:rPr lang="ja-JP" altLang="en-US" sz="2800" b="1" smtClean="0"/>
              <a:t>・</a:t>
            </a:r>
            <a:r>
              <a:rPr lang="el-GR" altLang="ja-JP" sz="2800" b="1" smtClean="0">
                <a:cs typeface="Arial" charset="0"/>
              </a:rPr>
              <a:t>σ</a:t>
            </a:r>
            <a:r>
              <a:rPr lang="en-US" altLang="ja-JP" sz="2800" b="1" smtClean="0">
                <a:cs typeface="Arial" charset="0"/>
              </a:rPr>
              <a:t>, </a:t>
            </a:r>
            <a:r>
              <a:rPr lang="en-US" altLang="ja-JP" sz="2800" smtClean="0">
                <a:cs typeface="Arial" charset="0"/>
              </a:rPr>
              <a:t> l </a:t>
            </a:r>
            <a:r>
              <a:rPr lang="en-US" altLang="ja-JP" sz="2800" i="1" smtClean="0">
                <a:cs typeface="Arial" charset="0"/>
              </a:rPr>
              <a:t>x</a:t>
            </a:r>
            <a:r>
              <a:rPr lang="en-US" altLang="ja-JP" sz="2800" smtClean="0">
                <a:cs typeface="Arial" charset="0"/>
              </a:rPr>
              <a:t> </a:t>
            </a:r>
            <a:r>
              <a:rPr lang="el-GR" altLang="ja-JP" sz="2800" b="1" smtClean="0">
                <a:cs typeface="Arial" charset="0"/>
              </a:rPr>
              <a:t>σ</a:t>
            </a:r>
            <a:r>
              <a:rPr lang="en-US" altLang="ja-JP" sz="2800" b="1" smtClean="0">
                <a:cs typeface="Arial" charset="0"/>
              </a:rPr>
              <a:t>,  </a:t>
            </a:r>
            <a:r>
              <a:rPr lang="en-US" altLang="ja-JP" b="1" smtClean="0"/>
              <a:t>l</a:t>
            </a:r>
            <a:r>
              <a:rPr lang="en-US" altLang="ja-JP" sz="2800" b="1" baseline="-25000" smtClean="0"/>
              <a:t>i</a:t>
            </a:r>
            <a:r>
              <a:rPr lang="el-GR" altLang="ja-JP" sz="2800" b="1" smtClean="0">
                <a:cs typeface="Arial" charset="0"/>
              </a:rPr>
              <a:t>σ</a:t>
            </a:r>
            <a:r>
              <a:rPr lang="en-US" altLang="ja-JP" sz="2800" b="1" baseline="-25000" smtClean="0">
                <a:cs typeface="Arial" charset="0"/>
              </a:rPr>
              <a:t>k</a:t>
            </a:r>
            <a:endParaRPr lang="en-US" altLang="ja-JP" sz="2800" b="1" smtClean="0"/>
          </a:p>
          <a:p>
            <a:pPr eaLnBrk="1" hangingPunct="1"/>
            <a:r>
              <a:rPr lang="en-US" altLang="ja-JP" sz="2800" smtClean="0"/>
              <a:t>B phase, j = 0 			 </a:t>
            </a:r>
            <a:r>
              <a:rPr lang="el-GR" altLang="ja-JP" sz="2800" b="1" smtClean="0">
                <a:cs typeface="Arial" charset="0"/>
              </a:rPr>
              <a:t>σ</a:t>
            </a:r>
            <a:r>
              <a:rPr lang="en-US" altLang="ja-JP" sz="2800" b="1" baseline="-25000" smtClean="0">
                <a:latin typeface="ＭＳ Ｐゴシック" pitchFamily="50" charset="-128"/>
              </a:rPr>
              <a:t>1</a:t>
            </a:r>
            <a:r>
              <a:rPr lang="en-US" altLang="ja-JP" sz="2800" b="1" smtClean="0">
                <a:cs typeface="Arial" charset="0"/>
              </a:rPr>
              <a:t>, </a:t>
            </a:r>
            <a:r>
              <a:rPr lang="el-GR" altLang="ja-JP" sz="2800" b="1" smtClean="0">
                <a:cs typeface="Arial" charset="0"/>
              </a:rPr>
              <a:t>σ</a:t>
            </a:r>
            <a:r>
              <a:rPr lang="en-US" altLang="ja-JP" sz="2800" b="1" baseline="-25000" smtClean="0">
                <a:latin typeface="ＭＳ Ｐゴシック" pitchFamily="50" charset="-128"/>
              </a:rPr>
              <a:t>2</a:t>
            </a:r>
            <a:endParaRPr lang="en-US" altLang="ja-JP" sz="2800" smtClean="0"/>
          </a:p>
          <a:p>
            <a:pPr eaLnBrk="1" hangingPunct="1"/>
            <a:r>
              <a:rPr lang="en-US" altLang="ja-JP" sz="2800" smtClean="0"/>
              <a:t>A phase  j = 2 </a:t>
            </a:r>
          </a:p>
          <a:p>
            <a:pPr eaLnBrk="1" hangingPunct="1"/>
            <a:endParaRPr lang="en-US" altLang="ja-JP" sz="2800" smtClean="0"/>
          </a:p>
          <a:p>
            <a:pPr eaLnBrk="1" hangingPunct="1"/>
            <a:r>
              <a:rPr lang="en-US" altLang="ja-JP" smtClean="0"/>
              <a:t>IBM</a:t>
            </a:r>
          </a:p>
          <a:p>
            <a:pPr eaLnBrk="1" hangingPunct="1"/>
            <a:r>
              <a:rPr lang="en-US" altLang="ja-JP" sz="2800" smtClean="0"/>
              <a:t>J = 3/2 shell (e.g. Pt), </a:t>
            </a:r>
            <a:r>
              <a:rPr lang="el-GR" altLang="ja-JP" sz="2800" b="1" smtClean="0">
                <a:cs typeface="Arial" charset="0"/>
              </a:rPr>
              <a:t>ψ</a:t>
            </a:r>
            <a:r>
              <a:rPr lang="ja-JP" altLang="en-US" sz="2800" b="1" smtClean="0"/>
              <a:t>～ </a:t>
            </a:r>
            <a:r>
              <a:rPr lang="en-US" altLang="ja-JP" sz="2800" smtClean="0"/>
              <a:t>u(4) </a:t>
            </a:r>
            <a:r>
              <a:rPr lang="ja-JP" altLang="en-US" sz="2800" b="1" smtClean="0"/>
              <a:t>～</a:t>
            </a:r>
            <a:r>
              <a:rPr lang="ja-JP" altLang="en-US" sz="2800" smtClean="0"/>
              <a:t> </a:t>
            </a:r>
            <a:r>
              <a:rPr lang="en-US" altLang="ja-JP" sz="2800" smtClean="0"/>
              <a:t>o(6) x u(1)</a:t>
            </a:r>
          </a:p>
          <a:p>
            <a:pPr eaLnBrk="1" hangingPunct="1"/>
            <a:r>
              <a:rPr lang="en-US" altLang="ja-JP" sz="2800" smtClean="0"/>
              <a:t>-&gt;  6 bosons </a:t>
            </a:r>
            <a:r>
              <a:rPr lang="el-GR" altLang="ja-JP" sz="2800" b="1" smtClean="0">
                <a:cs typeface="Arial" charset="0"/>
              </a:rPr>
              <a:t>ψψ </a:t>
            </a:r>
            <a:r>
              <a:rPr lang="ja-JP" altLang="en-US" sz="2800" b="1" smtClean="0"/>
              <a:t>～</a:t>
            </a:r>
            <a:r>
              <a:rPr lang="el-GR" altLang="ja-JP" sz="2800" b="1" smtClean="0">
                <a:latin typeface="ＭＳ Ｐゴシック" pitchFamily="50" charset="-128"/>
              </a:rPr>
              <a:t>φ</a:t>
            </a:r>
            <a:r>
              <a:rPr lang="en-US" altLang="ja-JP" sz="2800" b="1" baseline="-25000" smtClean="0"/>
              <a:t>i </a:t>
            </a:r>
            <a:r>
              <a:rPr lang="en-US" altLang="ja-JP" b="1" smtClean="0">
                <a:latin typeface="ＭＳ Ｐゴシック" pitchFamily="50" charset="-128"/>
              </a:rPr>
              <a:t>,	</a:t>
            </a:r>
            <a:r>
              <a:rPr lang="el-GR" altLang="ja-JP" sz="2800" b="1" smtClean="0">
                <a:cs typeface="Arial" charset="0"/>
              </a:rPr>
              <a:t>ψ</a:t>
            </a:r>
            <a:r>
              <a:rPr lang="el-GR" altLang="ja-JP" sz="2800" baseline="30000" smtClean="0">
                <a:latin typeface="ＭＳ Ｐゴシック" pitchFamily="50" charset="-128"/>
              </a:rPr>
              <a:t>†</a:t>
            </a:r>
            <a:r>
              <a:rPr lang="el-GR" altLang="ja-JP" sz="2800" b="1" smtClean="0">
                <a:cs typeface="Arial" charset="0"/>
              </a:rPr>
              <a:t>ψ</a:t>
            </a:r>
            <a:r>
              <a:rPr lang="el-GR" altLang="ja-JP" sz="2800" baseline="30000" smtClean="0">
                <a:latin typeface="ＭＳ Ｐゴシック" pitchFamily="50" charset="-128"/>
              </a:rPr>
              <a:t>† </a:t>
            </a:r>
            <a:r>
              <a:rPr lang="ja-JP" altLang="en-US" sz="2800" b="1" smtClean="0"/>
              <a:t>～</a:t>
            </a:r>
            <a:r>
              <a:rPr lang="el-GR" altLang="ja-JP" sz="2800" b="1" smtClean="0">
                <a:latin typeface="ＭＳ Ｐゴシック" pitchFamily="50" charset="-128"/>
              </a:rPr>
              <a:t>φ</a:t>
            </a:r>
            <a:r>
              <a:rPr lang="en-US" altLang="ja-JP" sz="2800" b="1" baseline="-25000" smtClean="0"/>
              <a:t>i</a:t>
            </a:r>
            <a:r>
              <a:rPr lang="el-GR" altLang="ja-JP" sz="2800" baseline="30000" smtClean="0">
                <a:latin typeface="ＭＳ Ｐゴシック" pitchFamily="50" charset="-128"/>
              </a:rPr>
              <a:t>†</a:t>
            </a:r>
            <a:r>
              <a:rPr lang="en-US" altLang="ja-JP" sz="2800" baseline="30000" smtClean="0">
                <a:latin typeface="ＭＳ Ｐゴシック" pitchFamily="50" charset="-128"/>
              </a:rPr>
              <a:t> </a:t>
            </a:r>
            <a:r>
              <a:rPr lang="en-US" altLang="ja-JP" sz="2800" b="1" smtClean="0">
                <a:latin typeface="ＭＳ Ｐゴシック" pitchFamily="50" charset="-128"/>
              </a:rPr>
              <a:t>,   j = 0, 2</a:t>
            </a:r>
            <a:endParaRPr lang="el-GR" altLang="ja-JP" sz="2800" b="1" baseline="30000" smtClean="0">
              <a:latin typeface="ＭＳ Ｐゴシック" pitchFamily="50" charset="-128"/>
            </a:endParaRPr>
          </a:p>
          <a:p>
            <a:pPr eaLnBrk="1" hangingPunct="1"/>
            <a:r>
              <a:rPr lang="en-US" altLang="ja-JP" sz="2800" smtClean="0"/>
              <a:t>-&gt; a (</a:t>
            </a:r>
            <a:r>
              <a:rPr lang="el-GR" altLang="ja-JP" sz="2800" b="1" smtClean="0">
                <a:latin typeface="ＭＳ Ｐゴシック" pitchFamily="50" charset="-128"/>
              </a:rPr>
              <a:t>φ</a:t>
            </a:r>
            <a:r>
              <a:rPr lang="el-GR" altLang="ja-JP" sz="2800" baseline="30000" smtClean="0">
                <a:latin typeface="ＭＳ Ｐゴシック" pitchFamily="50" charset="-128"/>
              </a:rPr>
              <a:t>†</a:t>
            </a:r>
            <a:r>
              <a:rPr lang="ja-JP" altLang="el-GR" sz="2800" smtClean="0">
                <a:latin typeface="ＭＳ Ｐゴシック" pitchFamily="50" charset="-128"/>
              </a:rPr>
              <a:t>・</a:t>
            </a:r>
            <a:r>
              <a:rPr lang="el-GR" altLang="ja-JP" sz="2800" b="1" smtClean="0">
                <a:latin typeface="ＭＳ Ｐゴシック" pitchFamily="50" charset="-128"/>
              </a:rPr>
              <a:t>φ</a:t>
            </a:r>
            <a:r>
              <a:rPr lang="en-US" altLang="ja-JP" sz="2800" b="1" smtClean="0">
                <a:latin typeface="ＭＳ Ｐゴシック" pitchFamily="50" charset="-128"/>
              </a:rPr>
              <a:t> </a:t>
            </a:r>
            <a:r>
              <a:rPr lang="en-US" altLang="ja-JP" sz="2800" smtClean="0">
                <a:latin typeface="ＭＳ Ｐゴシック" pitchFamily="50" charset="-128"/>
              </a:rPr>
              <a:t>-</a:t>
            </a:r>
            <a:r>
              <a:rPr lang="en-US" altLang="ja-JP" sz="2800" b="1" smtClean="0">
                <a:latin typeface="ＭＳ Ｐゴシック" pitchFamily="50" charset="-128"/>
              </a:rPr>
              <a:t> v</a:t>
            </a:r>
            <a:r>
              <a:rPr lang="en-US" altLang="ja-JP" sz="2800" b="1" baseline="30000" smtClean="0">
                <a:latin typeface="ＭＳ Ｐゴシック" pitchFamily="50" charset="-128"/>
              </a:rPr>
              <a:t>2 </a:t>
            </a:r>
            <a:r>
              <a:rPr lang="en-US" altLang="ja-JP" sz="2800" b="1" smtClean="0">
                <a:latin typeface="ＭＳ Ｐゴシック" pitchFamily="50" charset="-128"/>
              </a:rPr>
              <a:t>)</a:t>
            </a:r>
            <a:r>
              <a:rPr lang="en-US" altLang="ja-JP" sz="2800" b="1" baseline="30000" smtClean="0">
                <a:latin typeface="ＭＳ Ｐゴシック" pitchFamily="50" charset="-128"/>
              </a:rPr>
              <a:t>2  </a:t>
            </a:r>
            <a:r>
              <a:rPr lang="en-US" altLang="ja-JP" sz="2800" b="1" smtClean="0">
                <a:latin typeface="ＭＳ Ｐゴシック" pitchFamily="50" charset="-128"/>
              </a:rPr>
              <a:t>- b (</a:t>
            </a:r>
            <a:r>
              <a:rPr lang="el-GR" altLang="ja-JP" sz="2800" b="1" smtClean="0">
                <a:latin typeface="ＭＳ Ｐゴシック" pitchFamily="50" charset="-128"/>
              </a:rPr>
              <a:t>φ</a:t>
            </a:r>
            <a:r>
              <a:rPr lang="el-GR" altLang="ja-JP" sz="2800" baseline="30000" smtClean="0">
                <a:latin typeface="ＭＳ Ｐゴシック" pitchFamily="50" charset="-128"/>
              </a:rPr>
              <a:t>†</a:t>
            </a:r>
            <a:r>
              <a:rPr lang="en-US" altLang="ja-JP" sz="2800" b="1" baseline="-25000" smtClean="0">
                <a:latin typeface="ＭＳ Ｐゴシック" pitchFamily="50" charset="-128"/>
              </a:rPr>
              <a:t>m</a:t>
            </a:r>
            <a:r>
              <a:rPr lang="el-GR" altLang="ja-JP" sz="2800" b="1" smtClean="0">
                <a:latin typeface="ＭＳ Ｐゴシック" pitchFamily="50" charset="-128"/>
              </a:rPr>
              <a:t>φ</a:t>
            </a:r>
            <a:r>
              <a:rPr lang="en-US" altLang="ja-JP" sz="2800" b="1" baseline="-25000" smtClean="0">
                <a:latin typeface="ＭＳ Ｐゴシック" pitchFamily="50" charset="-128"/>
              </a:rPr>
              <a:t>n</a:t>
            </a:r>
            <a:r>
              <a:rPr lang="en-US" altLang="ja-JP" sz="2800" smtClean="0">
                <a:latin typeface="ＭＳ Ｐゴシック" pitchFamily="50" charset="-128"/>
              </a:rPr>
              <a:t> </a:t>
            </a:r>
            <a:r>
              <a:rPr lang="en-US" altLang="ja-JP" sz="2800" b="1" smtClean="0">
                <a:latin typeface="ＭＳ Ｐゴシック" pitchFamily="50" charset="-128"/>
              </a:rPr>
              <a:t>- </a:t>
            </a:r>
            <a:r>
              <a:rPr lang="el-GR" altLang="ja-JP" sz="2800" b="1" smtClean="0">
                <a:latin typeface="ＭＳ Ｐゴシック" pitchFamily="50" charset="-128"/>
              </a:rPr>
              <a:t>φ</a:t>
            </a:r>
            <a:r>
              <a:rPr lang="el-GR" altLang="ja-JP" sz="2800" baseline="30000" smtClean="0">
                <a:latin typeface="ＭＳ Ｐゴシック" pitchFamily="50" charset="-128"/>
              </a:rPr>
              <a:t>†</a:t>
            </a:r>
            <a:r>
              <a:rPr lang="en-US" altLang="ja-JP" sz="2800" b="1" baseline="-25000" smtClean="0">
                <a:latin typeface="ＭＳ Ｐゴシック" pitchFamily="50" charset="-128"/>
              </a:rPr>
              <a:t>n</a:t>
            </a:r>
            <a:r>
              <a:rPr lang="el-GR" altLang="ja-JP" sz="2800" b="1" smtClean="0">
                <a:latin typeface="ＭＳ Ｐゴシック" pitchFamily="50" charset="-128"/>
              </a:rPr>
              <a:t>φ</a:t>
            </a:r>
            <a:r>
              <a:rPr lang="en-US" altLang="ja-JP" sz="2800" b="1" baseline="-25000" smtClean="0">
                <a:latin typeface="ＭＳ Ｐゴシック" pitchFamily="50" charset="-128"/>
              </a:rPr>
              <a:t>m </a:t>
            </a:r>
            <a:r>
              <a:rPr lang="en-US" altLang="ja-JP" sz="2800" b="1" smtClean="0">
                <a:latin typeface="ＭＳ Ｐゴシック" pitchFamily="50" charset="-128"/>
              </a:rPr>
              <a:t>)</a:t>
            </a:r>
            <a:r>
              <a:rPr lang="en-US" altLang="ja-JP" sz="2800" b="1" baseline="30000" smtClean="0">
                <a:latin typeface="ＭＳ Ｐゴシック" pitchFamily="50" charset="-128"/>
              </a:rPr>
              <a:t>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4294967295"/>
          </p:nvPr>
        </p:nvSpPr>
        <p:spPr>
          <a:xfrm>
            <a:off x="0" y="381000"/>
            <a:ext cx="8229600" cy="6126163"/>
          </a:xfrm>
        </p:spPr>
        <p:txBody>
          <a:bodyPr/>
          <a:lstStyle/>
          <a:p>
            <a:pPr eaLnBrk="1" hangingPunct="1"/>
            <a:r>
              <a:rPr lang="en-US" altLang="ja-JP" dirty="0" smtClean="0"/>
              <a:t> Name             v =&lt;σ&gt;(</a:t>
            </a:r>
            <a:r>
              <a:rPr lang="en-US" altLang="ja-JP" dirty="0" err="1" smtClean="0"/>
              <a:t>ev</a:t>
            </a:r>
            <a:r>
              <a:rPr lang="en-US" altLang="ja-JP" dirty="0" smtClean="0"/>
              <a:t>)   Δ(</a:t>
            </a:r>
            <a:r>
              <a:rPr lang="en-US" altLang="ja-JP" dirty="0" err="1" smtClean="0"/>
              <a:t>ev</a:t>
            </a:r>
            <a:r>
              <a:rPr lang="en-US" altLang="ja-JP" dirty="0" smtClean="0"/>
              <a:t>)     g      ________________________________</a:t>
            </a:r>
          </a:p>
          <a:p>
            <a:pPr eaLnBrk="1" hangingPunct="1"/>
            <a:r>
              <a:rPr lang="en-US" altLang="ja-JP" sz="2800" dirty="0" err="1" smtClean="0"/>
              <a:t>supercondictor</a:t>
            </a:r>
            <a:r>
              <a:rPr lang="en-US" altLang="ja-JP" sz="2800" dirty="0" smtClean="0"/>
              <a:t>          </a:t>
            </a:r>
            <a:r>
              <a:rPr lang="en-US" altLang="ja-JP" sz="2800" dirty="0" smtClean="0">
                <a:cs typeface="Arial" charset="0"/>
              </a:rPr>
              <a:t>~</a:t>
            </a:r>
            <a:r>
              <a:rPr lang="en-US" altLang="ja-JP" sz="2800" dirty="0" smtClean="0"/>
              <a:t>10³          10⁻</a:t>
            </a:r>
            <a:r>
              <a:rPr lang="en-US" altLang="ja-JP" sz="2800" b="1" dirty="0" smtClean="0"/>
              <a:t>³</a:t>
            </a:r>
            <a:r>
              <a:rPr lang="en-US" altLang="ja-JP" sz="2800" dirty="0" smtClean="0"/>
              <a:t> </a:t>
            </a:r>
            <a:r>
              <a:rPr lang="en-US" altLang="ja-JP" sz="2800" dirty="0" err="1" smtClean="0"/>
              <a:t>ev</a:t>
            </a:r>
            <a:r>
              <a:rPr lang="en-US" altLang="ja-JP" sz="2800" dirty="0" smtClean="0"/>
              <a:t> </a:t>
            </a:r>
            <a:r>
              <a:rPr lang="ja-JP" altLang="en-US" sz="2800" dirty="0" smtClean="0"/>
              <a:t> </a:t>
            </a:r>
            <a:r>
              <a:rPr lang="en-US" altLang="ja-JP" sz="2800" dirty="0" smtClean="0">
                <a:cs typeface="Arial" charset="0"/>
              </a:rPr>
              <a:t>~</a:t>
            </a:r>
            <a:r>
              <a:rPr lang="en-US" altLang="ja-JP" sz="2800" dirty="0" smtClean="0"/>
              <a:t> 0.1    </a:t>
            </a:r>
          </a:p>
          <a:p>
            <a:pPr eaLnBrk="1" hangingPunct="1"/>
            <a:r>
              <a:rPr lang="en-US" altLang="ja-JP" sz="2800" dirty="0" smtClean="0"/>
              <a:t>³He 			</a:t>
            </a:r>
            <a:r>
              <a:rPr lang="en-US" altLang="ja-JP" sz="2800" dirty="0" smtClean="0">
                <a:cs typeface="Arial" charset="0"/>
              </a:rPr>
              <a:t>~</a:t>
            </a:r>
            <a:r>
              <a:rPr lang="en-US" altLang="ja-JP" sz="2800" dirty="0" smtClean="0"/>
              <a:t>10</a:t>
            </a:r>
            <a:r>
              <a:rPr lang="en-US" altLang="ja-JP" sz="2400" b="1" baseline="30000" dirty="0" smtClean="0"/>
              <a:t>3</a:t>
            </a:r>
            <a:r>
              <a:rPr lang="en-US" altLang="ja-JP" sz="2800" dirty="0" smtClean="0"/>
              <a:t>          10⁻</a:t>
            </a:r>
            <a:r>
              <a:rPr lang="en-US" altLang="ja-JP" sz="2400" b="1" baseline="30000" dirty="0" smtClean="0"/>
              <a:t>6</a:t>
            </a:r>
            <a:r>
              <a:rPr lang="en-US" altLang="ja-JP" sz="2800" dirty="0" smtClean="0"/>
              <a:t>       </a:t>
            </a:r>
            <a:r>
              <a:rPr lang="en-US" altLang="ja-JP" sz="2800" dirty="0" smtClean="0">
                <a:cs typeface="Arial" charset="0"/>
              </a:rPr>
              <a:t>~</a:t>
            </a:r>
            <a:r>
              <a:rPr lang="en-US" altLang="ja-JP" sz="2800" dirty="0" smtClean="0"/>
              <a:t> 0.05</a:t>
            </a:r>
          </a:p>
          <a:p>
            <a:pPr eaLnBrk="1" hangingPunct="1"/>
            <a:r>
              <a:rPr lang="en-US" altLang="ja-JP" sz="2800" dirty="0" smtClean="0"/>
              <a:t>QCD-</a:t>
            </a:r>
            <a:r>
              <a:rPr lang="en-US" altLang="ja-JP" sz="2800" dirty="0" err="1" smtClean="0"/>
              <a:t>chiral</a:t>
            </a:r>
            <a:r>
              <a:rPr lang="en-US" altLang="ja-JP" sz="2800" dirty="0" smtClean="0"/>
              <a:t> dynamics 100Mev   1Gev        10</a:t>
            </a:r>
          </a:p>
          <a:p>
            <a:pPr eaLnBrk="1" hangingPunct="1"/>
            <a:r>
              <a:rPr lang="en-US" altLang="ja-JP" sz="2800" dirty="0" smtClean="0"/>
              <a:t>nuclear pairing        </a:t>
            </a:r>
            <a:r>
              <a:rPr lang="en-US" altLang="ja-JP" sz="2800" dirty="0" smtClean="0">
                <a:cs typeface="Arial" charset="0"/>
              </a:rPr>
              <a:t>~</a:t>
            </a:r>
            <a:r>
              <a:rPr lang="en-US" altLang="ja-JP" sz="2800" dirty="0" smtClean="0"/>
              <a:t> 100Mev   1Mev     </a:t>
            </a:r>
            <a:r>
              <a:rPr lang="en-US" altLang="ja-JP" sz="2800" dirty="0" smtClean="0">
                <a:cs typeface="Arial" charset="0"/>
              </a:rPr>
              <a:t>~</a:t>
            </a:r>
            <a:r>
              <a:rPr lang="en-US" altLang="ja-JP" sz="2800" dirty="0" smtClean="0"/>
              <a:t> 10⁻²</a:t>
            </a:r>
          </a:p>
          <a:p>
            <a:pPr eaLnBrk="1" hangingPunct="1"/>
            <a:r>
              <a:rPr lang="en-US" altLang="ja-JP" sz="2800" dirty="0" smtClean="0"/>
              <a:t>standard model          250Gev  174Gev(t)  0.68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ChangeArrowheads="1"/>
          </p:cNvSpPr>
          <p:nvPr/>
        </p:nvSpPr>
        <p:spPr bwMode="auto">
          <a:xfrm>
            <a:off x="228600" y="381000"/>
            <a:ext cx="8915400" cy="6370975"/>
          </a:xfrm>
          <a:prstGeom prst="rect">
            <a:avLst/>
          </a:prstGeom>
          <a:noFill/>
          <a:ln w="9525">
            <a:noFill/>
            <a:miter lim="800000"/>
            <a:headEnd/>
            <a:tailEnd/>
          </a:ln>
        </p:spPr>
        <p:txBody>
          <a:bodyPr wrap="square">
            <a:spAutoFit/>
          </a:bodyPr>
          <a:lstStyle/>
          <a:p>
            <a:r>
              <a:rPr lang="en-US" altLang="ja-JP" b="1" dirty="0"/>
              <a:t>		 Hierarchical SSB chains</a:t>
            </a:r>
          </a:p>
          <a:p>
            <a:r>
              <a:rPr lang="en-US" altLang="ja-JP" b="1" dirty="0" smtClean="0"/>
              <a:t>( </a:t>
            </a:r>
            <a:r>
              <a:rPr lang="en-US" altLang="ja-JP" b="1" dirty="0" err="1"/>
              <a:t>Dimopoulos</a:t>
            </a:r>
            <a:r>
              <a:rPr lang="en-US" altLang="ja-JP" b="1" dirty="0"/>
              <a:t>, </a:t>
            </a:r>
            <a:r>
              <a:rPr lang="en-US" altLang="ja-JP" b="1" dirty="0" err="1"/>
              <a:t>Raby</a:t>
            </a:r>
            <a:r>
              <a:rPr lang="en-US" altLang="ja-JP" b="1" dirty="0"/>
              <a:t> and Susskind in GUT </a:t>
            </a:r>
            <a:r>
              <a:rPr lang="en-US" altLang="ja-JP" b="1" dirty="0" smtClean="0"/>
              <a:t>hierarchies</a:t>
            </a:r>
            <a:r>
              <a:rPr lang="en-US" altLang="ja-JP" b="1" dirty="0"/>
              <a:t>, 1980) </a:t>
            </a:r>
          </a:p>
          <a:p>
            <a:endParaRPr lang="en-US" altLang="ja-JP" b="1" dirty="0" smtClean="0"/>
          </a:p>
          <a:p>
            <a:r>
              <a:rPr lang="en-US" altLang="ja-JP" b="1" dirty="0" smtClean="0"/>
              <a:t>1</a:t>
            </a:r>
            <a:r>
              <a:rPr lang="en-US" altLang="ja-JP" b="1" dirty="0"/>
              <a:t>) phonon chain:</a:t>
            </a:r>
          </a:p>
          <a:p>
            <a:r>
              <a:rPr lang="en-US" altLang="ja-JP" b="1" dirty="0"/>
              <a:t>atomic interaction SSB1→ crystal formation</a:t>
            </a:r>
          </a:p>
          <a:p>
            <a:r>
              <a:rPr lang="en-US" altLang="ja-JP" b="1" dirty="0"/>
              <a:t>--- phonons --- e-e attraction SSB2→superconductivity, energy gap and collective states</a:t>
            </a:r>
          </a:p>
          <a:p>
            <a:endParaRPr lang="en-US" altLang="ja-JP" b="1" dirty="0"/>
          </a:p>
          <a:p>
            <a:r>
              <a:rPr lang="en-US" altLang="ja-JP" b="1" dirty="0"/>
              <a:t>2) </a:t>
            </a:r>
            <a:r>
              <a:rPr lang="en-US" altLang="ja-JP" b="1" dirty="0" err="1"/>
              <a:t>hadronic</a:t>
            </a:r>
            <a:r>
              <a:rPr lang="en-US" altLang="ja-JP" b="1" dirty="0"/>
              <a:t> chain: </a:t>
            </a:r>
          </a:p>
          <a:p>
            <a:r>
              <a:rPr lang="en-US" altLang="ja-JP" b="1" dirty="0"/>
              <a:t>QCD --- </a:t>
            </a:r>
            <a:r>
              <a:rPr lang="en-US" altLang="ja-JP" b="1" dirty="0" err="1"/>
              <a:t>qq</a:t>
            </a:r>
            <a:r>
              <a:rPr lang="en-US" altLang="ja-JP" b="1" dirty="0">
                <a:cs typeface="Arial" charset="0"/>
              </a:rPr>
              <a:t>¯</a:t>
            </a:r>
            <a:r>
              <a:rPr lang="en-US" altLang="ja-JP" b="1" dirty="0"/>
              <a:t> and </a:t>
            </a:r>
            <a:r>
              <a:rPr lang="en-US" altLang="ja-JP" b="1" dirty="0" err="1"/>
              <a:t>qqq</a:t>
            </a:r>
            <a:r>
              <a:rPr lang="en-US" altLang="ja-JP" b="1" dirty="0"/>
              <a:t> attraction SSB1→ massive </a:t>
            </a:r>
            <a:r>
              <a:rPr lang="en-US" altLang="ja-JP" b="1" dirty="0" err="1"/>
              <a:t>q's</a:t>
            </a:r>
            <a:r>
              <a:rPr lang="en-US" altLang="ja-JP" b="1" dirty="0"/>
              <a:t>, nucleons and (σ, π) --- N-N attraction SSB2→ nuclear formation and N-N pairing, IBM bosons as a quasi-σ-π</a:t>
            </a:r>
          </a:p>
          <a:p>
            <a:endParaRPr lang="en-US" altLang="ja-JP" b="1" dirty="0"/>
          </a:p>
          <a:p>
            <a:r>
              <a:rPr lang="en-US" altLang="ja-JP" b="1" dirty="0"/>
              <a:t>3) Color SC chain:	QCD --- </a:t>
            </a:r>
            <a:r>
              <a:rPr lang="en-US" altLang="ja-JP" b="1" dirty="0" err="1"/>
              <a:t>qq</a:t>
            </a:r>
            <a:r>
              <a:rPr lang="en-US" altLang="ja-JP" b="1" dirty="0"/>
              <a:t> attraction --- quark medium SSB1</a:t>
            </a:r>
            <a:r>
              <a:rPr lang="en-US" altLang="ja-JP" dirty="0"/>
              <a:t> </a:t>
            </a:r>
            <a:r>
              <a:rPr lang="en-US" altLang="ja-JP" b="1" dirty="0"/>
              <a:t>→</a:t>
            </a:r>
            <a:r>
              <a:rPr lang="en-US" altLang="ja-JP" b="1" dirty="0" err="1"/>
              <a:t>Majorana</a:t>
            </a:r>
            <a:r>
              <a:rPr lang="en-US" altLang="ja-JP" b="1" dirty="0"/>
              <a:t> mass ---- quark mass chemical potential SSB2 → meson condensation</a:t>
            </a:r>
          </a:p>
          <a:p>
            <a:endParaRPr lang="en-US" altLang="ja-JP"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Rectangle 5"/>
          <p:cNvSpPr>
            <a:spLocks noChangeArrowheads="1"/>
          </p:cNvSpPr>
          <p:nvPr/>
        </p:nvSpPr>
        <p:spPr bwMode="auto">
          <a:xfrm>
            <a:off x="-12344400" y="0"/>
            <a:ext cx="18449925" cy="396875"/>
          </a:xfrm>
          <a:prstGeom prst="rect">
            <a:avLst/>
          </a:prstGeom>
          <a:noFill/>
          <a:ln w="9525">
            <a:noFill/>
            <a:miter lim="800000"/>
            <a:headEnd/>
            <a:tailEnd/>
          </a:ln>
        </p:spPr>
        <p:txBody>
          <a:bodyPr>
            <a:spAutoFit/>
          </a:bodyPr>
          <a:lstStyle/>
          <a:p>
            <a:endParaRPr lang="ja-JP" altLang="ja-JP" sz="2000"/>
          </a:p>
        </p:txBody>
      </p:sp>
      <p:sp>
        <p:nvSpPr>
          <p:cNvPr id="25603" name="Rectangle 6"/>
          <p:cNvSpPr>
            <a:spLocks noChangeArrowheads="1"/>
          </p:cNvSpPr>
          <p:nvPr/>
        </p:nvSpPr>
        <p:spPr bwMode="auto">
          <a:xfrm>
            <a:off x="0" y="304800"/>
            <a:ext cx="9144000" cy="7171194"/>
          </a:xfrm>
          <a:prstGeom prst="rect">
            <a:avLst/>
          </a:prstGeom>
          <a:noFill/>
          <a:ln w="9525">
            <a:noFill/>
            <a:miter lim="800000"/>
            <a:headEnd/>
            <a:tailEnd/>
          </a:ln>
        </p:spPr>
        <p:txBody>
          <a:bodyPr>
            <a:spAutoFit/>
          </a:bodyPr>
          <a:lstStyle/>
          <a:p>
            <a:r>
              <a:rPr lang="en-US" altLang="ja-JP" sz="2000" b="1" dirty="0"/>
              <a:t> 			Hierarchical chains</a:t>
            </a:r>
          </a:p>
          <a:p>
            <a:r>
              <a:rPr lang="en-US" altLang="ja-JP" sz="2000" b="1" dirty="0"/>
              <a:t>1a) The phonon chain:</a:t>
            </a:r>
          </a:p>
          <a:p>
            <a:r>
              <a:rPr lang="en-US" altLang="ja-JP" sz="2000" b="1" dirty="0"/>
              <a:t>the second one corresponds to case a) in the list above.</a:t>
            </a:r>
          </a:p>
          <a:p>
            <a:r>
              <a:rPr lang="en-US" altLang="ja-JP" sz="2000" b="1" dirty="0"/>
              <a:t>Atoms --- atomic interaction ---SSB1→ crystal formation ---phonons </a:t>
            </a:r>
          </a:p>
          <a:p>
            <a:r>
              <a:rPr lang="en-US" altLang="ja-JP" sz="2000" b="1" dirty="0"/>
              <a:t>--- e-e attraction SSB2→superconductivity, energy gap and collective states</a:t>
            </a:r>
          </a:p>
          <a:p>
            <a:r>
              <a:rPr lang="en-US" altLang="ja-JP" sz="2000" b="1" dirty="0"/>
              <a:t>1b) The </a:t>
            </a:r>
            <a:r>
              <a:rPr lang="en-US" altLang="ja-JP" sz="2000" b="1" dirty="0" err="1"/>
              <a:t>hadronic</a:t>
            </a:r>
            <a:r>
              <a:rPr lang="en-US" altLang="ja-JP" sz="2000" b="1" dirty="0"/>
              <a:t> chain </a:t>
            </a:r>
          </a:p>
          <a:p>
            <a:r>
              <a:rPr lang="en-US" altLang="ja-JP" sz="2000" b="1" dirty="0" err="1"/>
              <a:t>massless</a:t>
            </a:r>
            <a:r>
              <a:rPr lang="en-US" altLang="ja-JP" sz="2000" b="1" dirty="0"/>
              <a:t> quarks --- QCD --- </a:t>
            </a:r>
            <a:r>
              <a:rPr lang="en-US" altLang="ja-JP" sz="2000" b="1" dirty="0" err="1"/>
              <a:t>qq</a:t>
            </a:r>
            <a:r>
              <a:rPr lang="en-US" altLang="ja-JP" sz="2000" b="1" dirty="0"/>
              <a:t> and </a:t>
            </a:r>
            <a:r>
              <a:rPr lang="en-US" altLang="ja-JP" sz="2000" b="1" dirty="0" err="1"/>
              <a:t>qqq</a:t>
            </a:r>
            <a:r>
              <a:rPr lang="en-US" altLang="ja-JP" sz="2000" b="1" dirty="0"/>
              <a:t> attraction SSB1</a:t>
            </a:r>
          </a:p>
          <a:p>
            <a:r>
              <a:rPr lang="en-US" altLang="ja-JP" sz="2000" b="1" dirty="0"/>
              <a:t>→ massive </a:t>
            </a:r>
            <a:r>
              <a:rPr lang="en-US" altLang="ja-JP" sz="2000" b="1" dirty="0" err="1"/>
              <a:t>q's</a:t>
            </a:r>
            <a:r>
              <a:rPr lang="en-US" altLang="ja-JP" sz="2000" b="1" dirty="0"/>
              <a:t>, N's and (σ, π) --- N-N attraction SSB2</a:t>
            </a:r>
          </a:p>
          <a:p>
            <a:r>
              <a:rPr lang="en-US" altLang="ja-JP" sz="2000" b="1" dirty="0"/>
              <a:t>→ nuclear formation and N-N pairing --- IBM bosons as a </a:t>
            </a:r>
            <a:r>
              <a:rPr lang="en-US" altLang="ja-JP" sz="2000" b="1" dirty="0" smtClean="0"/>
              <a:t>quasi-σ-π</a:t>
            </a:r>
          </a:p>
          <a:p>
            <a:endParaRPr lang="en-US" altLang="ja-JP" sz="2000" b="1" dirty="0"/>
          </a:p>
          <a:p>
            <a:r>
              <a:rPr lang="en-US" altLang="ja-JP" sz="2000" b="1" dirty="0"/>
              <a:t>The hierarchical SSB was originally introduced in the name of tumbling by </a:t>
            </a:r>
            <a:r>
              <a:rPr lang="en-US" altLang="ja-JP" sz="2000" b="1" dirty="0" err="1"/>
              <a:t>Dimopoulos</a:t>
            </a:r>
            <a:r>
              <a:rPr lang="en-US" altLang="ja-JP" sz="2000" b="1" dirty="0"/>
              <a:t>, </a:t>
            </a:r>
            <a:r>
              <a:rPr lang="en-US" altLang="ja-JP" sz="2000" b="1" dirty="0" err="1"/>
              <a:t>Raby</a:t>
            </a:r>
            <a:r>
              <a:rPr lang="en-US" altLang="ja-JP" sz="2000" b="1" dirty="0"/>
              <a:t> and Susskind in GUT hierarchies. The agent of attractive interaction was the gauge field, and the SSB reduced the symmetry group and influenced the running of the coupling constant. In the above examples, on the other hand, the SSB-induced NG (phonon) or Higgs (σ) mode is mainly responsible for the next SSB in the chain. This would seem to give a more general connection between the first and the second SSB than the DRS scenario, and the nature of the second SSB can also be different. It would be interesting to look for more possibilities of the SSB chain. </a:t>
            </a:r>
          </a:p>
          <a:p>
            <a:endParaRPr lang="en-US" altLang="ja-JP" sz="2000" b="1" dirty="0"/>
          </a:p>
          <a:p>
            <a:endParaRPr lang="en-US" altLang="ja-JP" sz="2000" b="1"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4294967295"/>
          </p:nvPr>
        </p:nvSpPr>
        <p:spPr>
          <a:xfrm>
            <a:off x="0" y="304800"/>
            <a:ext cx="9144000" cy="6248400"/>
          </a:xfrm>
        </p:spPr>
        <p:txBody>
          <a:bodyPr/>
          <a:lstStyle/>
          <a:p>
            <a:pPr eaLnBrk="1" hangingPunct="1"/>
            <a:r>
              <a:rPr lang="en-US" altLang="ja-JP" sz="2800" smtClean="0"/>
              <a:t>Color superconductivity in high density quark matter</a:t>
            </a:r>
          </a:p>
          <a:p>
            <a:pPr eaLnBrk="1" hangingPunct="1">
              <a:buFontTx/>
              <a:buNone/>
            </a:pPr>
            <a:r>
              <a:rPr lang="en-US" altLang="ja-JP" sz="2400" smtClean="0"/>
              <a:t>	 B. Barrois (1977); S. Frautchi (1978)</a:t>
            </a:r>
          </a:p>
          <a:p>
            <a:pPr eaLnBrk="1" hangingPunct="1">
              <a:buFontTx/>
              <a:buNone/>
            </a:pPr>
            <a:r>
              <a:rPr lang="en-US" altLang="ja-JP" sz="2400" smtClean="0"/>
              <a:t>	 D. Bailin and A. Love(1981)</a:t>
            </a:r>
          </a:p>
          <a:p>
            <a:pPr eaLnBrk="1" hangingPunct="1">
              <a:buFontTx/>
              <a:buNone/>
            </a:pPr>
            <a:r>
              <a:rPr lang="en-US" altLang="ja-JP" sz="2400" smtClean="0"/>
              <a:t>	 M. Alford, K. Rajagopal, and F. Wilczek (1998)</a:t>
            </a:r>
          </a:p>
          <a:p>
            <a:pPr eaLnBrk="1" hangingPunct="1"/>
            <a:endParaRPr lang="en-US" altLang="ja-JP" sz="2400" smtClean="0"/>
          </a:p>
          <a:p>
            <a:pPr eaLnBrk="1" hangingPunct="1"/>
            <a:r>
              <a:rPr lang="en-US" altLang="ja-JP" sz="2800" smtClean="0"/>
              <a:t>E</a:t>
            </a:r>
            <a:r>
              <a:rPr lang="en-US" altLang="ja-JP" sz="2800" baseline="-25000" smtClean="0"/>
              <a:t>F</a:t>
            </a:r>
            <a:r>
              <a:rPr lang="en-US" altLang="ja-JP" sz="2800" smtClean="0"/>
              <a:t> = </a:t>
            </a:r>
            <a:r>
              <a:rPr lang="en-US" altLang="ja-JP" sz="2800" b="1" smtClean="0"/>
              <a:t>μ</a:t>
            </a:r>
            <a:r>
              <a:rPr lang="en-US" altLang="ja-JP" sz="2800" smtClean="0"/>
              <a:t>----------------- Majorana mass term q</a:t>
            </a:r>
            <a:r>
              <a:rPr lang="en-US" altLang="ja-JP" sz="2800" smtClean="0">
                <a:cs typeface="Arial" charset="0"/>
              </a:rPr>
              <a:t>q</a:t>
            </a:r>
            <a:r>
              <a:rPr lang="en-US" altLang="ja-JP" sz="2800" smtClean="0"/>
              <a:t> </a:t>
            </a:r>
          </a:p>
          <a:p>
            <a:pPr eaLnBrk="1" hangingPunct="1">
              <a:buFontTx/>
              <a:buNone/>
            </a:pPr>
            <a:r>
              <a:rPr lang="en-US" altLang="ja-JP" sz="2800" smtClean="0"/>
              <a:t>					(vector and/or scalar)</a:t>
            </a:r>
          </a:p>
          <a:p>
            <a:pPr eaLnBrk="1" hangingPunct="1">
              <a:buFontTx/>
              <a:buNone/>
            </a:pPr>
            <a:r>
              <a:rPr lang="en-US" altLang="ja-JP" sz="2800" smtClean="0"/>
              <a:t>	0_______________ quark mass term q</a:t>
            </a:r>
            <a:r>
              <a:rPr lang="en-US" altLang="ja-JP" sz="2800" smtClean="0">
                <a:cs typeface="Arial" charset="0"/>
              </a:rPr>
              <a:t>¯</a:t>
            </a:r>
            <a:r>
              <a:rPr lang="en-US" altLang="ja-JP" sz="2800" smtClean="0"/>
              <a:t>q</a:t>
            </a:r>
          </a:p>
          <a:p>
            <a:pPr eaLnBrk="1" hangingPunct="1"/>
            <a:endParaRPr lang="en-US" altLang="ja-JP" sz="2800" smtClean="0"/>
          </a:p>
          <a:p>
            <a:pPr eaLnBrk="1" hangingPunct="1"/>
            <a:r>
              <a:rPr lang="en-US" altLang="ja-JP" sz="2800" smtClean="0"/>
              <a:t>Chiral SSB -&gt; NG bosons = mesons </a:t>
            </a:r>
          </a:p>
          <a:p>
            <a:pPr eaLnBrk="1" hangingPunct="1"/>
            <a:r>
              <a:rPr lang="en-US" altLang="ja-JP" sz="2800" smtClean="0"/>
              <a:t>Effect of (current) quark masses -&gt;</a:t>
            </a:r>
            <a:r>
              <a:rPr lang="en-US" altLang="ja-JP" sz="2800" b="1" smtClean="0"/>
              <a:t>μ</a:t>
            </a:r>
            <a:r>
              <a:rPr lang="en-US" altLang="ja-JP" sz="2800" smtClean="0"/>
              <a:t> -&gt; 2nd SSB (meson condensation) -&gt; new NG bosons </a:t>
            </a:r>
          </a:p>
          <a:p>
            <a:pPr eaLnBrk="1" hangingPunct="1"/>
            <a:endParaRPr lang="en-US" altLang="ja-JP"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p:cNvPicPr>
            <a:picLocks noChangeAspect="1" noChangeArrowheads="1"/>
          </p:cNvPicPr>
          <p:nvPr/>
        </p:nvPicPr>
        <p:blipFill>
          <a:blip r:embed="rId2"/>
          <a:srcRect/>
          <a:stretch>
            <a:fillRect/>
          </a:stretch>
        </p:blipFill>
        <p:spPr bwMode="auto">
          <a:xfrm>
            <a:off x="533400" y="685800"/>
            <a:ext cx="8153400" cy="5432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533400" y="152400"/>
            <a:ext cx="8229600" cy="6553200"/>
          </a:xfrm>
        </p:spPr>
        <p:txBody>
          <a:bodyPr/>
          <a:lstStyle/>
          <a:p>
            <a:pPr eaLnBrk="1" hangingPunct="1"/>
            <a:r>
              <a:rPr lang="en-US" altLang="ja-JP" sz="3600" dirty="0" smtClean="0"/>
              <a:t>Nielsen anomaly:</a:t>
            </a:r>
            <a:endParaRPr lang="en-US" altLang="ja-JP" sz="2800" dirty="0" smtClean="0"/>
          </a:p>
          <a:p>
            <a:pPr eaLnBrk="1" hangingPunct="1">
              <a:buFontTx/>
              <a:buNone/>
            </a:pPr>
            <a:r>
              <a:rPr lang="en-US" altLang="ja-JP" sz="2800" dirty="0" smtClean="0"/>
              <a:t>	No. of zero modes (NG bosons) </a:t>
            </a:r>
            <a:r>
              <a:rPr lang="en-US" altLang="ja-JP" sz="2800" dirty="0" err="1" smtClean="0"/>
              <a:t>N_z</a:t>
            </a:r>
            <a:r>
              <a:rPr lang="en-US" altLang="ja-JP" sz="2800" dirty="0" smtClean="0"/>
              <a:t> </a:t>
            </a:r>
            <a:r>
              <a:rPr lang="en-US" altLang="ja-JP" sz="2800" b="1" dirty="0" smtClean="0"/>
              <a:t>≦</a:t>
            </a:r>
            <a:r>
              <a:rPr lang="en-US" altLang="ja-JP" sz="2800" dirty="0" smtClean="0"/>
              <a:t> N = No. of generators in the </a:t>
            </a:r>
            <a:r>
              <a:rPr lang="en-US" altLang="ja-JP" sz="2800" dirty="0" err="1" smtClean="0"/>
              <a:t>coset</a:t>
            </a:r>
            <a:r>
              <a:rPr lang="en-US" altLang="ja-JP" sz="2800" dirty="0" smtClean="0"/>
              <a:t> G/H, </a:t>
            </a:r>
          </a:p>
          <a:p>
            <a:pPr lvl="1" eaLnBrk="1" hangingPunct="1">
              <a:buFontTx/>
              <a:buNone/>
            </a:pPr>
            <a:r>
              <a:rPr lang="en-US" altLang="ja-JP" sz="3200" dirty="0" smtClean="0"/>
              <a:t>ω = ck </a:t>
            </a:r>
            <a:r>
              <a:rPr lang="en-US" altLang="ja-JP" sz="3200" b="1" baseline="30000" dirty="0" smtClean="0"/>
              <a:t>γ</a:t>
            </a:r>
            <a:r>
              <a:rPr lang="en-US" altLang="ja-JP" sz="3200" b="1" dirty="0" smtClean="0"/>
              <a:t>,</a:t>
            </a:r>
            <a:r>
              <a:rPr lang="en-US" altLang="ja-JP" sz="3200" b="1" baseline="30000" dirty="0" smtClean="0"/>
              <a:t>		</a:t>
            </a:r>
            <a:r>
              <a:rPr lang="en-US" altLang="ja-JP" dirty="0" smtClean="0"/>
              <a:t>N = </a:t>
            </a:r>
            <a:r>
              <a:rPr lang="en-US" altLang="ja-JP" b="1" dirty="0" err="1" smtClean="0"/>
              <a:t>Σ</a:t>
            </a:r>
            <a:r>
              <a:rPr lang="en-US" altLang="ja-JP" b="1" baseline="-25000" dirty="0" err="1" smtClean="0"/>
              <a:t>i</a:t>
            </a:r>
            <a:r>
              <a:rPr lang="en-US" altLang="ja-JP" b="1" dirty="0" err="1" smtClean="0"/>
              <a:t>γ</a:t>
            </a:r>
            <a:r>
              <a:rPr lang="en-US" altLang="ja-JP" b="1" baseline="-25000" dirty="0" err="1" smtClean="0"/>
              <a:t>i</a:t>
            </a:r>
            <a:endParaRPr lang="en-US" altLang="ja-JP" b="1" baseline="-25000" dirty="0" smtClean="0"/>
          </a:p>
          <a:p>
            <a:pPr eaLnBrk="1" hangingPunct="1">
              <a:buFontTx/>
              <a:buNone/>
            </a:pPr>
            <a:r>
              <a:rPr lang="en-US" altLang="ja-JP" sz="2800" dirty="0" smtClean="0"/>
              <a:t>	H. B. Nielsen and S. </a:t>
            </a:r>
            <a:r>
              <a:rPr lang="en-US" altLang="ja-JP" sz="2800" dirty="0" err="1" smtClean="0"/>
              <a:t>Chadha</a:t>
            </a:r>
            <a:r>
              <a:rPr lang="en-US" altLang="ja-JP" sz="2800" dirty="0" smtClean="0"/>
              <a:t> (1976)</a:t>
            </a:r>
          </a:p>
          <a:p>
            <a:pPr eaLnBrk="1" hangingPunct="1"/>
            <a:endParaRPr lang="en-US" altLang="ja-JP" sz="3600" dirty="0" smtClean="0"/>
          </a:p>
          <a:p>
            <a:pPr eaLnBrk="1" hangingPunct="1"/>
            <a:r>
              <a:rPr lang="en-US" altLang="ja-JP" sz="3600" dirty="0" smtClean="0"/>
              <a:t>SSB by a chemical potential</a:t>
            </a:r>
          </a:p>
          <a:p>
            <a:pPr eaLnBrk="1" hangingPunct="1">
              <a:buFontTx/>
              <a:buNone/>
            </a:pPr>
            <a:r>
              <a:rPr lang="en-US" altLang="ja-JP" sz="2800" dirty="0" smtClean="0"/>
              <a:t>	H = H</a:t>
            </a:r>
            <a:r>
              <a:rPr lang="en-US" altLang="ja-JP" sz="2800" baseline="-25000" dirty="0" smtClean="0"/>
              <a:t>0</a:t>
            </a:r>
            <a:r>
              <a:rPr lang="en-US" altLang="ja-JP" sz="2800" dirty="0" smtClean="0"/>
              <a:t> – </a:t>
            </a:r>
            <a:r>
              <a:rPr lang="en-US" altLang="ja-JP" sz="2800" b="1" dirty="0" err="1" smtClean="0"/>
              <a:t>μ</a:t>
            </a:r>
            <a:r>
              <a:rPr lang="en-US" altLang="ja-JP" sz="2800" dirty="0" err="1" smtClean="0"/>
              <a:t>N</a:t>
            </a:r>
            <a:r>
              <a:rPr lang="en-US" altLang="ja-JP" sz="2800" dirty="0" smtClean="0"/>
              <a:t>, </a:t>
            </a:r>
          </a:p>
          <a:p>
            <a:pPr eaLnBrk="1" hangingPunct="1">
              <a:buFontTx/>
              <a:buNone/>
            </a:pPr>
            <a:r>
              <a:rPr lang="en-US" altLang="ja-JP" sz="2800" i="1" dirty="0" smtClean="0"/>
              <a:t>	</a:t>
            </a:r>
            <a:r>
              <a:rPr lang="en-US" altLang="ja-JP" sz="2800" b="1" i="1" dirty="0" err="1" smtClean="0"/>
              <a:t>i</a:t>
            </a:r>
            <a:r>
              <a:rPr lang="en-US" altLang="ja-JP" sz="2800" b="1" dirty="0" err="1" smtClean="0"/>
              <a:t>∂Ψ</a:t>
            </a:r>
            <a:r>
              <a:rPr lang="en-US" altLang="ja-JP" sz="2800" b="1" dirty="0" smtClean="0"/>
              <a:t>/∂</a:t>
            </a:r>
            <a:r>
              <a:rPr lang="en-US" altLang="ja-JP" sz="2800" i="1" dirty="0" smtClean="0"/>
              <a:t>t</a:t>
            </a:r>
            <a:r>
              <a:rPr lang="en-US" altLang="ja-JP" sz="2800" dirty="0" smtClean="0"/>
              <a:t> = (H</a:t>
            </a:r>
            <a:r>
              <a:rPr lang="en-US" altLang="ja-JP" sz="2800" baseline="-25000" dirty="0" smtClean="0"/>
              <a:t>0</a:t>
            </a:r>
            <a:r>
              <a:rPr lang="en-US" altLang="ja-JP" sz="2800" dirty="0" smtClean="0"/>
              <a:t> – </a:t>
            </a:r>
            <a:r>
              <a:rPr lang="en-US" altLang="ja-JP" sz="2800" b="1" dirty="0" err="1" smtClean="0"/>
              <a:t>μ</a:t>
            </a:r>
            <a:r>
              <a:rPr lang="en-US" altLang="ja-JP" sz="2800" dirty="0" err="1" smtClean="0"/>
              <a:t>N</a:t>
            </a:r>
            <a:r>
              <a:rPr lang="en-US" altLang="ja-JP" sz="2800" dirty="0" smtClean="0"/>
              <a:t>)</a:t>
            </a:r>
            <a:r>
              <a:rPr lang="en-US" altLang="ja-JP" sz="2800" b="1" dirty="0" smtClean="0"/>
              <a:t>Ψ</a:t>
            </a:r>
          </a:p>
          <a:p>
            <a:pPr eaLnBrk="1" hangingPunct="1">
              <a:buFontTx/>
              <a:buNone/>
            </a:pPr>
            <a:r>
              <a:rPr lang="en-US" altLang="ja-JP" sz="2800" dirty="0" smtClean="0"/>
              <a:t>	L: </a:t>
            </a:r>
            <a:r>
              <a:rPr lang="en-US" altLang="ja-JP" sz="2800" b="1" dirty="0" smtClean="0"/>
              <a:t>∂/∂</a:t>
            </a:r>
            <a:r>
              <a:rPr lang="en-US" altLang="ja-JP" sz="2800" dirty="0" smtClean="0"/>
              <a:t>t  -&gt; </a:t>
            </a:r>
            <a:r>
              <a:rPr lang="en-US" altLang="ja-JP" sz="2800" b="1" dirty="0" smtClean="0"/>
              <a:t>∂/∂</a:t>
            </a:r>
            <a:r>
              <a:rPr lang="en-US" altLang="ja-JP" sz="2800" dirty="0" smtClean="0"/>
              <a:t>t – </a:t>
            </a:r>
            <a:r>
              <a:rPr lang="en-US" altLang="ja-JP" sz="2800" dirty="0" err="1" smtClean="0"/>
              <a:t>i</a:t>
            </a:r>
            <a:r>
              <a:rPr lang="en-US" altLang="ja-JP" sz="2800" b="1" dirty="0" err="1" smtClean="0"/>
              <a:t>μ</a:t>
            </a:r>
            <a:endParaRPr lang="en-US" altLang="ja-JP" b="1" dirty="0" smtClean="0"/>
          </a:p>
          <a:p>
            <a:pPr eaLnBrk="1" hangingPunct="1">
              <a:buFontTx/>
              <a:buNone/>
            </a:pPr>
            <a:r>
              <a:rPr lang="en-US" altLang="ja-JP" sz="2800" dirty="0" smtClean="0"/>
              <a:t>		V. A. </a:t>
            </a:r>
            <a:r>
              <a:rPr lang="en-US" altLang="ja-JP" sz="2800" dirty="0" err="1" smtClean="0"/>
              <a:t>Miransky</a:t>
            </a:r>
            <a:r>
              <a:rPr lang="en-US" altLang="ja-JP" sz="2800" dirty="0" smtClean="0"/>
              <a:t> and I. A. </a:t>
            </a:r>
            <a:r>
              <a:rPr lang="en-US" altLang="ja-JP" sz="2800" dirty="0" err="1" smtClean="0"/>
              <a:t>Shovkovy</a:t>
            </a:r>
            <a:r>
              <a:rPr lang="en-US" altLang="ja-JP" sz="2800" dirty="0" smtClean="0"/>
              <a:t> (2002)</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Line 5"/>
          <p:cNvSpPr>
            <a:spLocks noChangeShapeType="1"/>
          </p:cNvSpPr>
          <p:nvPr/>
        </p:nvSpPr>
        <p:spPr bwMode="auto">
          <a:xfrm>
            <a:off x="2362200" y="4114800"/>
            <a:ext cx="3962400" cy="0"/>
          </a:xfrm>
          <a:prstGeom prst="line">
            <a:avLst/>
          </a:prstGeom>
          <a:noFill/>
          <a:ln w="9525">
            <a:solidFill>
              <a:schemeClr val="tx1"/>
            </a:solidFill>
            <a:round/>
            <a:headEnd/>
            <a:tailEnd/>
          </a:ln>
        </p:spPr>
        <p:txBody>
          <a:bodyPr/>
          <a:lstStyle/>
          <a:p>
            <a:endParaRPr lang="ja-JP" altLang="en-US"/>
          </a:p>
        </p:txBody>
      </p:sp>
      <p:sp>
        <p:nvSpPr>
          <p:cNvPr id="29699" name="Line 6"/>
          <p:cNvSpPr>
            <a:spLocks noChangeShapeType="1"/>
          </p:cNvSpPr>
          <p:nvPr/>
        </p:nvSpPr>
        <p:spPr bwMode="auto">
          <a:xfrm>
            <a:off x="4343400" y="1828800"/>
            <a:ext cx="0" cy="2286000"/>
          </a:xfrm>
          <a:prstGeom prst="line">
            <a:avLst/>
          </a:prstGeom>
          <a:noFill/>
          <a:ln w="9525">
            <a:solidFill>
              <a:schemeClr val="tx1"/>
            </a:solidFill>
            <a:round/>
            <a:headEnd/>
            <a:tailEnd/>
          </a:ln>
        </p:spPr>
        <p:txBody>
          <a:bodyPr/>
          <a:lstStyle/>
          <a:p>
            <a:endParaRPr lang="ja-JP" altLang="en-US"/>
          </a:p>
        </p:txBody>
      </p:sp>
      <p:sp>
        <p:nvSpPr>
          <p:cNvPr id="29700" name="Line 9"/>
          <p:cNvSpPr>
            <a:spLocks noChangeShapeType="1"/>
          </p:cNvSpPr>
          <p:nvPr/>
        </p:nvSpPr>
        <p:spPr bwMode="auto">
          <a:xfrm>
            <a:off x="2895600" y="2590800"/>
            <a:ext cx="2971800" cy="762000"/>
          </a:xfrm>
          <a:prstGeom prst="line">
            <a:avLst/>
          </a:prstGeom>
          <a:noFill/>
          <a:ln w="9525">
            <a:solidFill>
              <a:schemeClr val="tx1"/>
            </a:solidFill>
            <a:round/>
            <a:headEnd/>
            <a:tailEnd/>
          </a:ln>
        </p:spPr>
        <p:txBody>
          <a:bodyPr/>
          <a:lstStyle/>
          <a:p>
            <a:endParaRPr lang="ja-JP" altLang="en-US"/>
          </a:p>
        </p:txBody>
      </p:sp>
      <p:sp>
        <p:nvSpPr>
          <p:cNvPr id="29701" name="Line 10"/>
          <p:cNvSpPr>
            <a:spLocks noChangeShapeType="1"/>
          </p:cNvSpPr>
          <p:nvPr/>
        </p:nvSpPr>
        <p:spPr bwMode="auto">
          <a:xfrm>
            <a:off x="2895600" y="1828800"/>
            <a:ext cx="2971800" cy="2286000"/>
          </a:xfrm>
          <a:prstGeom prst="line">
            <a:avLst/>
          </a:prstGeom>
          <a:noFill/>
          <a:ln w="9525">
            <a:solidFill>
              <a:schemeClr val="tx1"/>
            </a:solidFill>
            <a:round/>
            <a:headEnd/>
            <a:tailEnd/>
          </a:ln>
        </p:spPr>
        <p:txBody>
          <a:bodyPr/>
          <a:lstStyle/>
          <a:p>
            <a:endParaRPr lang="ja-JP" altLang="en-US"/>
          </a:p>
        </p:txBody>
      </p:sp>
      <p:sp>
        <p:nvSpPr>
          <p:cNvPr id="29702" name="Text Box 11"/>
          <p:cNvSpPr txBox="1">
            <a:spLocks noChangeArrowheads="1"/>
          </p:cNvSpPr>
          <p:nvPr/>
        </p:nvSpPr>
        <p:spPr bwMode="auto">
          <a:xfrm>
            <a:off x="6842125" y="3798888"/>
            <a:ext cx="460375" cy="519112"/>
          </a:xfrm>
          <a:prstGeom prst="rect">
            <a:avLst/>
          </a:prstGeom>
          <a:noFill/>
          <a:ln w="9525">
            <a:noFill/>
            <a:miter lim="800000"/>
            <a:headEnd/>
            <a:tailEnd/>
          </a:ln>
        </p:spPr>
        <p:txBody>
          <a:bodyPr wrap="none">
            <a:spAutoFit/>
          </a:bodyPr>
          <a:lstStyle/>
          <a:p>
            <a:r>
              <a:rPr lang="en-US" altLang="ja-JP" sz="2800">
                <a:cs typeface="Arial" charset="0"/>
              </a:rPr>
              <a:t>Q</a:t>
            </a:r>
            <a:endParaRPr lang="el-GR" altLang="ja-JP" sz="2800">
              <a:cs typeface="Arial" charset="0"/>
            </a:endParaRPr>
          </a:p>
        </p:txBody>
      </p:sp>
      <p:sp>
        <p:nvSpPr>
          <p:cNvPr id="29703" name="Text Box 12"/>
          <p:cNvSpPr txBox="1">
            <a:spLocks noChangeArrowheads="1"/>
          </p:cNvSpPr>
          <p:nvPr/>
        </p:nvSpPr>
        <p:spPr bwMode="auto">
          <a:xfrm>
            <a:off x="3810000" y="1066800"/>
            <a:ext cx="1293813" cy="457200"/>
          </a:xfrm>
          <a:prstGeom prst="rect">
            <a:avLst/>
          </a:prstGeom>
          <a:noFill/>
          <a:ln w="9525">
            <a:noFill/>
            <a:miter lim="800000"/>
            <a:headEnd/>
            <a:tailEnd/>
          </a:ln>
        </p:spPr>
        <p:txBody>
          <a:bodyPr wrap="none">
            <a:spAutoFit/>
          </a:bodyPr>
          <a:lstStyle/>
          <a:p>
            <a:r>
              <a:rPr lang="en-US" altLang="ja-JP" b="1"/>
              <a:t>H</a:t>
            </a:r>
            <a:r>
              <a:rPr lang="en-US" altLang="ja-JP" b="1" baseline="-25000"/>
              <a:t>0</a:t>
            </a:r>
            <a:r>
              <a:rPr lang="en-US" altLang="ja-JP" b="1"/>
              <a:t> - </a:t>
            </a:r>
            <a:r>
              <a:rPr lang="el-GR" altLang="ja-JP" b="1"/>
              <a:t>μ</a:t>
            </a:r>
            <a:r>
              <a:rPr lang="en-US" altLang="ja-JP"/>
              <a:t> </a:t>
            </a:r>
            <a:r>
              <a:rPr lang="en-US" altLang="ja-JP" b="1"/>
              <a:t>Q</a:t>
            </a:r>
            <a:endParaRPr lang="el-GR" altLang="ja-JP" b="1"/>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4294967295"/>
          </p:nvPr>
        </p:nvSpPr>
        <p:spPr>
          <a:xfrm>
            <a:off x="838200" y="0"/>
            <a:ext cx="8305800" cy="6629400"/>
          </a:xfrm>
        </p:spPr>
        <p:txBody>
          <a:bodyPr/>
          <a:lstStyle/>
          <a:p>
            <a:pPr eaLnBrk="1" hangingPunct="1">
              <a:lnSpc>
                <a:spcPct val="80000"/>
              </a:lnSpc>
            </a:pPr>
            <a:endParaRPr lang="en-US" altLang="ja-JP" sz="2800" b="1" smtClean="0"/>
          </a:p>
          <a:p>
            <a:pPr eaLnBrk="1" hangingPunct="1">
              <a:lnSpc>
                <a:spcPct val="80000"/>
              </a:lnSpc>
            </a:pPr>
            <a:r>
              <a:rPr lang="en-US" altLang="ja-JP" sz="2800" smtClean="0"/>
              <a:t>[Q</a:t>
            </a:r>
            <a:r>
              <a:rPr lang="en-US" altLang="ja-JP" sz="2800" baseline="-25000" smtClean="0"/>
              <a:t>i</a:t>
            </a:r>
            <a:r>
              <a:rPr lang="en-US" altLang="ja-JP" sz="2800" smtClean="0"/>
              <a:t>, Q</a:t>
            </a:r>
            <a:r>
              <a:rPr lang="en-US" altLang="ja-JP" sz="2800" baseline="-25000" smtClean="0"/>
              <a:t>j</a:t>
            </a:r>
            <a:r>
              <a:rPr lang="en-US" altLang="ja-JP" sz="2800" smtClean="0"/>
              <a:t>] = iQ</a:t>
            </a:r>
            <a:r>
              <a:rPr lang="en-US" altLang="ja-JP" sz="2400" baseline="-25000" smtClean="0"/>
              <a:t>0,	</a:t>
            </a:r>
            <a:r>
              <a:rPr lang="en-US" altLang="ja-JP" sz="2800" smtClean="0"/>
              <a:t>〈Q</a:t>
            </a:r>
            <a:r>
              <a:rPr lang="en-US" altLang="ja-JP" sz="2400" baseline="-25000" smtClean="0"/>
              <a:t>0</a:t>
            </a:r>
            <a:r>
              <a:rPr lang="en-US" altLang="ja-JP" sz="2800" smtClean="0"/>
              <a:t>〉 = C</a:t>
            </a:r>
          </a:p>
          <a:p>
            <a:pPr eaLnBrk="1" hangingPunct="1">
              <a:lnSpc>
                <a:spcPct val="80000"/>
              </a:lnSpc>
              <a:buFontTx/>
              <a:buNone/>
            </a:pPr>
            <a:r>
              <a:rPr lang="en-US" altLang="ja-JP" sz="2800" smtClean="0"/>
              <a:t>	[Z</a:t>
            </a:r>
            <a:r>
              <a:rPr lang="en-US" altLang="ja-JP" sz="2800" baseline="-25000" smtClean="0"/>
              <a:t>i</a:t>
            </a:r>
            <a:r>
              <a:rPr lang="en-US" altLang="ja-JP" sz="2800" smtClean="0"/>
              <a:t>, Z</a:t>
            </a:r>
            <a:r>
              <a:rPr lang="en-US" altLang="ja-JP" sz="2800" baseline="-25000" smtClean="0"/>
              <a:t>j</a:t>
            </a:r>
            <a:r>
              <a:rPr lang="en-US" altLang="ja-JP" sz="2800" smtClean="0"/>
              <a:t>] = iC</a:t>
            </a:r>
          </a:p>
          <a:p>
            <a:pPr eaLnBrk="1" hangingPunct="1">
              <a:lnSpc>
                <a:spcPct val="80000"/>
              </a:lnSpc>
            </a:pPr>
            <a:endParaRPr lang="en-US" altLang="ja-JP" sz="2800" smtClean="0"/>
          </a:p>
          <a:p>
            <a:pPr eaLnBrk="1" hangingPunct="1">
              <a:lnSpc>
                <a:spcPct val="80000"/>
              </a:lnSpc>
            </a:pPr>
            <a:r>
              <a:rPr lang="en-US" altLang="ja-JP" sz="2800" smtClean="0"/>
              <a:t>A U(2) model </a:t>
            </a:r>
            <a:r>
              <a:rPr lang="en-US" altLang="ja-JP" sz="2800" b="1" smtClean="0"/>
              <a:t>: Φ = (Φ</a:t>
            </a:r>
            <a:r>
              <a:rPr lang="en-US" altLang="ja-JP" sz="2800" b="1" baseline="30000" smtClean="0"/>
              <a:t>(1)</a:t>
            </a:r>
            <a:r>
              <a:rPr lang="en-US" altLang="ja-JP" sz="2800" b="1" smtClean="0"/>
              <a:t> , Φ</a:t>
            </a:r>
            <a:r>
              <a:rPr lang="en-US" altLang="ja-JP" sz="2800" b="1" baseline="30000" smtClean="0"/>
              <a:t>(2)</a:t>
            </a:r>
            <a:r>
              <a:rPr lang="en-US" altLang="ja-JP" sz="2800" b="1" smtClean="0"/>
              <a:t>), </a:t>
            </a:r>
            <a:r>
              <a:rPr lang="en-US" altLang="ja-JP" sz="2800" smtClean="0"/>
              <a:t> (K meson or</a:t>
            </a:r>
            <a:r>
              <a:rPr lang="en-US" altLang="ja-JP" sz="2800" b="1" smtClean="0"/>
              <a:t> </a:t>
            </a:r>
            <a:r>
              <a:rPr lang="en-US" altLang="ja-JP" sz="2800" smtClean="0"/>
              <a:t>Higgs )</a:t>
            </a:r>
          </a:p>
          <a:p>
            <a:pPr eaLnBrk="1" hangingPunct="1">
              <a:lnSpc>
                <a:spcPct val="80000"/>
              </a:lnSpc>
              <a:buFontTx/>
              <a:buNone/>
            </a:pPr>
            <a:r>
              <a:rPr lang="en-US" altLang="ja-JP" sz="2800" b="1" smtClean="0"/>
              <a:t>	</a:t>
            </a:r>
            <a:r>
              <a:rPr lang="en-US" altLang="ja-JP" sz="2800" smtClean="0"/>
              <a:t>L =</a:t>
            </a:r>
            <a:r>
              <a:rPr lang="en-US" altLang="ja-JP" sz="2800" b="1" smtClean="0"/>
              <a:t> (∂₀ </a:t>
            </a:r>
            <a:r>
              <a:rPr lang="en-US" altLang="ja-JP" sz="2800" smtClean="0"/>
              <a:t>+ i</a:t>
            </a:r>
            <a:r>
              <a:rPr lang="en-US" altLang="ja-JP" sz="2800" b="1" smtClean="0"/>
              <a:t>μ)Φ</a:t>
            </a:r>
            <a:r>
              <a:rPr lang="en-US" altLang="ja-JP" sz="2800" b="1" baseline="30000" smtClean="0"/>
              <a:t>†</a:t>
            </a:r>
            <a:r>
              <a:rPr lang="en-US" altLang="ja-JP" sz="2800" b="1" smtClean="0"/>
              <a:t>⋅</a:t>
            </a:r>
            <a:r>
              <a:rPr lang="en-US" altLang="ja-JP" sz="2800" smtClean="0"/>
              <a:t>(</a:t>
            </a:r>
            <a:r>
              <a:rPr lang="en-US" altLang="ja-JP" sz="2800" b="1" smtClean="0"/>
              <a:t>∂₀ - </a:t>
            </a:r>
            <a:r>
              <a:rPr lang="en-US" altLang="ja-JP" sz="2800" smtClean="0"/>
              <a:t>i</a:t>
            </a:r>
            <a:r>
              <a:rPr lang="en-US" altLang="ja-JP" sz="2800" b="1" smtClean="0"/>
              <a:t>μ)Φ</a:t>
            </a:r>
          </a:p>
          <a:p>
            <a:pPr eaLnBrk="1" hangingPunct="1">
              <a:lnSpc>
                <a:spcPct val="80000"/>
              </a:lnSpc>
              <a:buFontTx/>
              <a:buNone/>
            </a:pPr>
            <a:r>
              <a:rPr lang="en-US" altLang="ja-JP" sz="2800" b="1" smtClean="0"/>
              <a:t>	- ▽Φ</a:t>
            </a:r>
            <a:r>
              <a:rPr lang="en-US" altLang="ja-JP" sz="2800" b="1" baseline="30000" smtClean="0"/>
              <a:t>†</a:t>
            </a:r>
            <a:r>
              <a:rPr lang="en-US" altLang="ja-JP" sz="2800" b="1" smtClean="0"/>
              <a:t>⋅▽Φ  -  </a:t>
            </a:r>
            <a:r>
              <a:rPr lang="en-US" altLang="ja-JP" sz="2800" smtClean="0"/>
              <a:t>m</a:t>
            </a:r>
            <a:r>
              <a:rPr lang="en-US" altLang="ja-JP" sz="2800" b="1" smtClean="0"/>
              <a:t>²Φ</a:t>
            </a:r>
            <a:r>
              <a:rPr lang="en-US" altLang="ja-JP" sz="2800" b="1" baseline="30000" smtClean="0"/>
              <a:t>†</a:t>
            </a:r>
            <a:r>
              <a:rPr lang="en-US" altLang="ja-JP" sz="2800" b="1" smtClean="0"/>
              <a:t>⋅Φ  -λ(Φ</a:t>
            </a:r>
            <a:r>
              <a:rPr lang="en-US" altLang="ja-JP" sz="2800" b="1" baseline="30000" smtClean="0"/>
              <a:t>†</a:t>
            </a:r>
            <a:r>
              <a:rPr lang="en-US" altLang="ja-JP" sz="2800" b="1" smtClean="0"/>
              <a:t>⋅Φ)²,</a:t>
            </a:r>
          </a:p>
          <a:p>
            <a:pPr eaLnBrk="1" hangingPunct="1">
              <a:lnSpc>
                <a:spcPct val="80000"/>
              </a:lnSpc>
              <a:buFontTx/>
              <a:buNone/>
            </a:pPr>
            <a:r>
              <a:rPr lang="en-US" altLang="ja-JP" sz="2800" b="1" smtClean="0"/>
              <a:t>	</a:t>
            </a:r>
            <a:r>
              <a:rPr lang="en-US" altLang="ja-JP" sz="2800" smtClean="0"/>
              <a:t>H =</a:t>
            </a:r>
            <a:r>
              <a:rPr lang="en-US" altLang="ja-JP" sz="2800" b="1" smtClean="0"/>
              <a:t> Π</a:t>
            </a:r>
            <a:r>
              <a:rPr lang="en-US" altLang="ja-JP" sz="2800" b="1" baseline="30000" smtClean="0"/>
              <a:t>†</a:t>
            </a:r>
            <a:r>
              <a:rPr lang="en-US" altLang="ja-JP" sz="2800" b="1" smtClean="0"/>
              <a:t>⋅Π </a:t>
            </a:r>
            <a:r>
              <a:rPr lang="en-US" altLang="ja-JP" sz="2800" smtClean="0"/>
              <a:t>+</a:t>
            </a:r>
            <a:r>
              <a:rPr lang="en-US" altLang="ja-JP" sz="2800" b="1" smtClean="0"/>
              <a:t> ▽Φ</a:t>
            </a:r>
            <a:r>
              <a:rPr lang="en-US" altLang="ja-JP" sz="2800" b="1" baseline="30000" smtClean="0"/>
              <a:t>†</a:t>
            </a:r>
            <a:r>
              <a:rPr lang="en-US" altLang="ja-JP" sz="2800" b="1" smtClean="0"/>
              <a:t>⋅▽Φ </a:t>
            </a:r>
            <a:r>
              <a:rPr lang="en-US" altLang="ja-JP" sz="2800" smtClean="0"/>
              <a:t>+</a:t>
            </a:r>
            <a:r>
              <a:rPr lang="en-US" altLang="ja-JP" sz="2800" b="1" smtClean="0"/>
              <a:t> </a:t>
            </a:r>
            <a:r>
              <a:rPr lang="en-US" altLang="ja-JP" sz="2800" smtClean="0"/>
              <a:t>m</a:t>
            </a:r>
            <a:r>
              <a:rPr lang="en-US" altLang="ja-JP" sz="2800" b="1" smtClean="0"/>
              <a:t>²Φ</a:t>
            </a:r>
            <a:r>
              <a:rPr lang="en-US" altLang="ja-JP" sz="2800" b="1" baseline="30000" smtClean="0"/>
              <a:t>†</a:t>
            </a:r>
            <a:r>
              <a:rPr lang="en-US" altLang="ja-JP" sz="2800" b="1" smtClean="0"/>
              <a:t>⋅Φ - μ</a:t>
            </a:r>
            <a:r>
              <a:rPr lang="en-US" altLang="ja-JP" sz="2800" smtClean="0"/>
              <a:t>Q₀</a:t>
            </a:r>
          </a:p>
          <a:p>
            <a:pPr eaLnBrk="1" hangingPunct="1">
              <a:lnSpc>
                <a:spcPct val="80000"/>
              </a:lnSpc>
              <a:buFontTx/>
              <a:buNone/>
            </a:pPr>
            <a:r>
              <a:rPr lang="en-US" altLang="ja-JP" sz="2800" b="1" smtClean="0"/>
              <a:t>     						</a:t>
            </a:r>
            <a:r>
              <a:rPr lang="en-US" altLang="ja-JP" sz="2800" smtClean="0"/>
              <a:t>+</a:t>
            </a:r>
            <a:r>
              <a:rPr lang="en-US" altLang="ja-JP" sz="2800" b="1" smtClean="0"/>
              <a:t>λ(Φ</a:t>
            </a:r>
            <a:r>
              <a:rPr lang="en-US" altLang="ja-JP" sz="2800" b="1" baseline="30000" smtClean="0"/>
              <a:t>†</a:t>
            </a:r>
            <a:r>
              <a:rPr lang="en-US" altLang="ja-JP" sz="2800" b="1" smtClean="0"/>
              <a:t>⋅Φ)²,</a:t>
            </a:r>
          </a:p>
          <a:p>
            <a:pPr eaLnBrk="1" hangingPunct="1">
              <a:lnSpc>
                <a:spcPct val="80000"/>
              </a:lnSpc>
              <a:buFontTx/>
              <a:buNone/>
            </a:pPr>
            <a:r>
              <a:rPr lang="en-US" altLang="ja-JP" sz="2800" b="1" smtClean="0"/>
              <a:t>	Π </a:t>
            </a:r>
            <a:r>
              <a:rPr lang="en-US" altLang="ja-JP" sz="2800" smtClean="0"/>
              <a:t>=</a:t>
            </a:r>
            <a:r>
              <a:rPr lang="en-US" altLang="ja-JP" sz="2800" b="1" smtClean="0"/>
              <a:t> ∂₀ </a:t>
            </a:r>
            <a:r>
              <a:rPr lang="en-US" altLang="ja-JP" sz="2800" smtClean="0"/>
              <a:t>+ i</a:t>
            </a:r>
            <a:r>
              <a:rPr lang="en-US" altLang="ja-JP" sz="2800" b="1" smtClean="0"/>
              <a:t>μ)Φ</a:t>
            </a:r>
            <a:r>
              <a:rPr lang="en-US" altLang="ja-JP" sz="2800" b="1" baseline="30000" smtClean="0"/>
              <a:t>†</a:t>
            </a:r>
            <a:r>
              <a:rPr lang="en-US" altLang="ja-JP" sz="2800" b="1" smtClean="0"/>
              <a:t>, Π</a:t>
            </a:r>
            <a:r>
              <a:rPr lang="en-US" altLang="ja-JP" sz="2800" b="1" baseline="30000" smtClean="0"/>
              <a:t>†</a:t>
            </a:r>
            <a:r>
              <a:rPr lang="en-US" altLang="ja-JP" sz="2800" b="1" smtClean="0"/>
              <a:t> </a:t>
            </a:r>
            <a:r>
              <a:rPr lang="en-US" altLang="ja-JP" sz="2800" smtClean="0"/>
              <a:t>= (</a:t>
            </a:r>
            <a:r>
              <a:rPr lang="en-US" altLang="ja-JP" sz="2800" b="1" smtClean="0"/>
              <a:t>∂₀ - iμ)Φ, </a:t>
            </a:r>
          </a:p>
          <a:p>
            <a:pPr eaLnBrk="1" hangingPunct="1">
              <a:lnSpc>
                <a:spcPct val="80000"/>
              </a:lnSpc>
              <a:buFontTx/>
              <a:buNone/>
            </a:pPr>
            <a:r>
              <a:rPr lang="en-US" altLang="ja-JP" sz="2800" b="1" smtClean="0"/>
              <a:t>	</a:t>
            </a:r>
            <a:r>
              <a:rPr lang="en-US" altLang="ja-JP" sz="2800" smtClean="0"/>
              <a:t>Q₀ = - i(</a:t>
            </a:r>
            <a:r>
              <a:rPr lang="en-US" altLang="ja-JP" sz="2800" b="1" smtClean="0"/>
              <a:t>Π⋅Φ - Φ</a:t>
            </a:r>
            <a:r>
              <a:rPr lang="en-US" altLang="ja-JP" sz="2800" b="1" baseline="30000" smtClean="0"/>
              <a:t>†</a:t>
            </a:r>
            <a:r>
              <a:rPr lang="en-US" altLang="ja-JP" sz="2800" b="1" smtClean="0"/>
              <a:t>⋅Π</a:t>
            </a:r>
            <a:r>
              <a:rPr lang="en-US" altLang="ja-JP" sz="2800" b="1" baseline="30000" smtClean="0"/>
              <a:t>†</a:t>
            </a:r>
            <a:r>
              <a:rPr lang="en-US" altLang="ja-JP" sz="2800" b="1" smtClean="0"/>
              <a:t>)</a:t>
            </a:r>
          </a:p>
          <a:p>
            <a:pPr eaLnBrk="1" hangingPunct="1">
              <a:lnSpc>
                <a:spcPct val="80000"/>
              </a:lnSpc>
            </a:pPr>
            <a:endParaRPr lang="en-US" altLang="ja-JP" sz="2800" b="1" smtClean="0"/>
          </a:p>
          <a:p>
            <a:pPr eaLnBrk="1" hangingPunct="1">
              <a:lnSpc>
                <a:spcPct val="80000"/>
              </a:lnSpc>
              <a:buFontTx/>
              <a:buNone/>
            </a:pPr>
            <a:r>
              <a:rPr lang="en-US" altLang="ja-JP" sz="2800" b="1" smtClean="0"/>
              <a:t>	Φ⁽¹⁾ </a:t>
            </a:r>
            <a:r>
              <a:rPr lang="en-US" altLang="ja-JP" sz="2800" smtClean="0"/>
              <a:t>=</a:t>
            </a:r>
            <a:r>
              <a:rPr lang="en-US" altLang="ja-JP" sz="2800" b="1" smtClean="0"/>
              <a:t> </a:t>
            </a:r>
            <a:r>
              <a:rPr lang="en-US" altLang="ja-JP" sz="2800" smtClean="0"/>
              <a:t>(x + iy)/√2,</a:t>
            </a:r>
            <a:r>
              <a:rPr lang="en-US" altLang="ja-JP" sz="2800" b="1" smtClean="0"/>
              <a:t>  Π⁽¹⁾ = </a:t>
            </a:r>
            <a:r>
              <a:rPr lang="en-US" altLang="ja-JP" sz="2800" smtClean="0"/>
              <a:t>(p</a:t>
            </a:r>
            <a:r>
              <a:rPr lang="en-US" altLang="ja-JP" sz="2800" baseline="-25000" smtClean="0"/>
              <a:t>x </a:t>
            </a:r>
            <a:r>
              <a:rPr lang="en-US" altLang="ja-JP" sz="2800" smtClean="0"/>
              <a:t>+ ip</a:t>
            </a:r>
            <a:r>
              <a:rPr lang="en-US" altLang="ja-JP" sz="2800" baseline="-25000" smtClean="0"/>
              <a:t>y</a:t>
            </a:r>
            <a:r>
              <a:rPr lang="en-US" altLang="ja-JP" sz="2800" smtClean="0"/>
              <a:t>)/√2</a:t>
            </a:r>
            <a:r>
              <a:rPr lang="en-US" altLang="ja-JP" sz="2800" b="1" smtClean="0"/>
              <a:t>,</a:t>
            </a:r>
          </a:p>
          <a:p>
            <a:pPr eaLnBrk="1" hangingPunct="1">
              <a:lnSpc>
                <a:spcPct val="80000"/>
              </a:lnSpc>
              <a:buFontTx/>
              <a:buNone/>
            </a:pPr>
            <a:r>
              <a:rPr lang="en-US" altLang="ja-JP" sz="2800" b="1" smtClean="0"/>
              <a:t>	Φ⁽²⁾ </a:t>
            </a:r>
            <a:r>
              <a:rPr lang="en-US" altLang="ja-JP" sz="2800" smtClean="0"/>
              <a:t>= (u + iw)/√2</a:t>
            </a:r>
            <a:r>
              <a:rPr lang="en-US" altLang="ja-JP" sz="2800" b="1" smtClean="0"/>
              <a:t>, Π⁽²⁾ = </a:t>
            </a:r>
            <a:r>
              <a:rPr lang="en-US" altLang="ja-JP" sz="2800" smtClean="0"/>
              <a:t>(p</a:t>
            </a:r>
            <a:r>
              <a:rPr lang="en-US" altLang="ja-JP" sz="2800" baseline="-25000" smtClean="0"/>
              <a:t>u </a:t>
            </a:r>
            <a:r>
              <a:rPr lang="en-US" altLang="ja-JP" sz="2800" smtClean="0"/>
              <a:t>+ ip</a:t>
            </a:r>
            <a:r>
              <a:rPr lang="en-US" altLang="ja-JP" sz="2800" baseline="-25000" smtClean="0"/>
              <a:t>w</a:t>
            </a:r>
            <a:r>
              <a:rPr lang="en-US" altLang="ja-JP" sz="2800" smtClean="0"/>
              <a:t>)/√2</a:t>
            </a:r>
            <a:r>
              <a:rPr lang="en-US" altLang="ja-JP" sz="2800" b="1" smtClean="0"/>
              <a:t>.</a:t>
            </a:r>
          </a:p>
          <a:p>
            <a:pPr eaLnBrk="1" hangingPunct="1">
              <a:lnSpc>
                <a:spcPct val="80000"/>
              </a:lnSpc>
            </a:pPr>
            <a:endParaRPr lang="en-US" altLang="ja-JP" sz="2800" b="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4294967295"/>
          </p:nvPr>
        </p:nvSpPr>
        <p:spPr>
          <a:xfrm>
            <a:off x="0" y="228600"/>
            <a:ext cx="9144000" cy="6400800"/>
          </a:xfrm>
        </p:spPr>
        <p:txBody>
          <a:bodyPr/>
          <a:lstStyle/>
          <a:p>
            <a:pPr eaLnBrk="1" hangingPunct="1">
              <a:lnSpc>
                <a:spcPct val="80000"/>
              </a:lnSpc>
            </a:pPr>
            <a:r>
              <a:rPr lang="en-US" altLang="ja-JP" sz="2800" smtClean="0"/>
              <a:t>H =</a:t>
            </a:r>
          </a:p>
          <a:p>
            <a:pPr eaLnBrk="1" hangingPunct="1">
              <a:lnSpc>
                <a:spcPct val="80000"/>
              </a:lnSpc>
            </a:pPr>
            <a:r>
              <a:rPr lang="en-US" altLang="ja-JP" sz="2800" smtClean="0"/>
              <a:t>1/2[(p</a:t>
            </a:r>
            <a:r>
              <a:rPr lang="en-US" altLang="ja-JP" sz="2800" baseline="-25000" smtClean="0"/>
              <a:t>x</a:t>
            </a:r>
            <a:r>
              <a:rPr lang="en-US" altLang="ja-JP" sz="2800" smtClean="0"/>
              <a:t>+</a:t>
            </a:r>
            <a:r>
              <a:rPr lang="en-US" altLang="ja-JP" sz="2800" b="1" smtClean="0"/>
              <a:t>μ</a:t>
            </a:r>
            <a:r>
              <a:rPr lang="en-US" altLang="ja-JP" sz="2800" smtClean="0"/>
              <a:t>y)² + (p</a:t>
            </a:r>
            <a:r>
              <a:rPr lang="en-US" altLang="ja-JP" sz="2800" baseline="-25000" smtClean="0"/>
              <a:t>y</a:t>
            </a:r>
            <a:r>
              <a:rPr lang="en-US" altLang="ja-JP" sz="2800" smtClean="0"/>
              <a:t>-</a:t>
            </a:r>
            <a:r>
              <a:rPr lang="en-US" altLang="ja-JP" sz="2800" b="1" smtClean="0"/>
              <a:t>μ</a:t>
            </a:r>
            <a:r>
              <a:rPr lang="en-US" altLang="ja-JP" sz="2800" smtClean="0"/>
              <a:t>x)² + (p</a:t>
            </a:r>
            <a:r>
              <a:rPr lang="en-US" altLang="ja-JP" sz="2800" baseline="-25000" smtClean="0"/>
              <a:t>u</a:t>
            </a:r>
            <a:r>
              <a:rPr lang="en-US" altLang="ja-JP" sz="2800" smtClean="0"/>
              <a:t>+</a:t>
            </a:r>
            <a:r>
              <a:rPr lang="en-US" altLang="ja-JP" sz="2800" b="1" smtClean="0"/>
              <a:t>μ</a:t>
            </a:r>
            <a:r>
              <a:rPr lang="en-US" altLang="ja-JP" sz="2800" smtClean="0"/>
              <a:t>w)² + (p</a:t>
            </a:r>
            <a:r>
              <a:rPr lang="en-US" altLang="ja-JP" sz="2800" baseline="-25000" smtClean="0"/>
              <a:t>w</a:t>
            </a:r>
            <a:r>
              <a:rPr lang="en-US" altLang="ja-JP" sz="2800" smtClean="0"/>
              <a:t>-</a:t>
            </a:r>
            <a:r>
              <a:rPr lang="en-US" altLang="ja-JP" sz="2800" b="1" smtClean="0"/>
              <a:t>μ</a:t>
            </a:r>
            <a:r>
              <a:rPr lang="en-US" altLang="ja-JP" sz="2800" smtClean="0"/>
              <a:t>u)²]</a:t>
            </a:r>
          </a:p>
          <a:p>
            <a:pPr eaLnBrk="1" hangingPunct="1">
              <a:lnSpc>
                <a:spcPct val="80000"/>
              </a:lnSpc>
            </a:pPr>
            <a:r>
              <a:rPr lang="en-US" altLang="ja-JP" sz="2800" smtClean="0"/>
              <a:t> + (m²-</a:t>
            </a:r>
            <a:r>
              <a:rPr lang="en-US" altLang="ja-JP" sz="2800" b="1" smtClean="0"/>
              <a:t>μ</a:t>
            </a:r>
            <a:r>
              <a:rPr lang="en-US" altLang="ja-JP" sz="2800" smtClean="0"/>
              <a:t>²)(x² + y² + u² + w²)] +</a:t>
            </a:r>
            <a:r>
              <a:rPr lang="en-US" altLang="ja-JP" sz="2800" b="1" smtClean="0"/>
              <a:t>λ</a:t>
            </a:r>
            <a:r>
              <a:rPr lang="en-US" altLang="ja-JP" sz="2800" smtClean="0"/>
              <a:t>(x² + y² + u² + w²)²/4,</a:t>
            </a:r>
          </a:p>
          <a:p>
            <a:pPr eaLnBrk="1" hangingPunct="1">
              <a:lnSpc>
                <a:spcPct val="80000"/>
              </a:lnSpc>
            </a:pPr>
            <a:r>
              <a:rPr lang="en-US" altLang="ja-JP" sz="2800" smtClean="0"/>
              <a:t>p</a:t>
            </a:r>
            <a:r>
              <a:rPr lang="en-US" altLang="ja-JP" sz="2800" baseline="-25000" smtClean="0"/>
              <a:t>x</a:t>
            </a:r>
            <a:r>
              <a:rPr lang="en-US" altLang="ja-JP" sz="2800" smtClean="0"/>
              <a:t>+</a:t>
            </a:r>
            <a:r>
              <a:rPr lang="en-US" altLang="ja-JP" sz="2800" b="1" smtClean="0"/>
              <a:t>μ</a:t>
            </a:r>
            <a:r>
              <a:rPr lang="en-US" altLang="ja-JP" sz="2800" smtClean="0"/>
              <a:t>y = 0, p</a:t>
            </a:r>
            <a:r>
              <a:rPr lang="en-US" altLang="ja-JP" sz="2800" baseline="-25000" smtClean="0"/>
              <a:t>y</a:t>
            </a:r>
            <a:r>
              <a:rPr lang="en-US" altLang="ja-JP" sz="2800" smtClean="0"/>
              <a:t>-</a:t>
            </a:r>
            <a:r>
              <a:rPr lang="en-US" altLang="ja-JP" sz="2800" b="1" smtClean="0"/>
              <a:t>μ</a:t>
            </a:r>
            <a:r>
              <a:rPr lang="en-US" altLang="ja-JP" sz="2800" smtClean="0"/>
              <a:t>x = 0, p</a:t>
            </a:r>
            <a:r>
              <a:rPr lang="en-US" altLang="ja-JP" sz="2800" baseline="-25000" smtClean="0"/>
              <a:t>u</a:t>
            </a:r>
            <a:r>
              <a:rPr lang="en-US" altLang="ja-JP" sz="2800" smtClean="0"/>
              <a:t>+</a:t>
            </a:r>
            <a:r>
              <a:rPr lang="en-US" altLang="ja-JP" sz="2800" b="1" smtClean="0"/>
              <a:t>μ</a:t>
            </a:r>
            <a:r>
              <a:rPr lang="en-US" altLang="ja-JP" sz="2800" smtClean="0"/>
              <a:t>w = 0, p</a:t>
            </a:r>
            <a:r>
              <a:rPr lang="en-US" altLang="ja-JP" sz="2800" baseline="-25000" smtClean="0"/>
              <a:t>w</a:t>
            </a:r>
            <a:r>
              <a:rPr lang="en-US" altLang="ja-JP" sz="2800" smtClean="0"/>
              <a:t>-</a:t>
            </a:r>
            <a:r>
              <a:rPr lang="en-US" altLang="ja-JP" sz="2800" b="1" smtClean="0"/>
              <a:t>μ</a:t>
            </a:r>
            <a:r>
              <a:rPr lang="en-US" altLang="ja-JP" sz="2800" smtClean="0"/>
              <a:t>u = 0,</a:t>
            </a:r>
          </a:p>
          <a:p>
            <a:pPr eaLnBrk="1" hangingPunct="1">
              <a:lnSpc>
                <a:spcPct val="80000"/>
              </a:lnSpc>
            </a:pPr>
            <a:r>
              <a:rPr lang="en-US" altLang="ja-JP" sz="2800" smtClean="0"/>
              <a:t>m²x-</a:t>
            </a:r>
            <a:r>
              <a:rPr lang="en-US" altLang="ja-JP" sz="2800" b="1" smtClean="0"/>
              <a:t>μ</a:t>
            </a:r>
            <a:r>
              <a:rPr lang="en-US" altLang="ja-JP" sz="2800" smtClean="0"/>
              <a:t>p</a:t>
            </a:r>
            <a:r>
              <a:rPr lang="en-US" altLang="ja-JP" sz="2800" baseline="-25000" smtClean="0"/>
              <a:t>y</a:t>
            </a:r>
            <a:r>
              <a:rPr lang="en-US" altLang="ja-JP" sz="2800" smtClean="0"/>
              <a:t> = m²y+</a:t>
            </a:r>
            <a:r>
              <a:rPr lang="en-US" altLang="ja-JP" sz="2800" b="1" smtClean="0"/>
              <a:t>μ</a:t>
            </a:r>
            <a:r>
              <a:rPr lang="en-US" altLang="ja-JP" sz="2800" smtClean="0"/>
              <a:t>p</a:t>
            </a:r>
            <a:r>
              <a:rPr lang="en-US" altLang="ja-JP" sz="2800" baseline="-25000" smtClean="0"/>
              <a:t>x</a:t>
            </a:r>
            <a:r>
              <a:rPr lang="en-US" altLang="ja-JP" sz="2800" smtClean="0"/>
              <a:t> = m²u –</a:t>
            </a:r>
            <a:r>
              <a:rPr lang="en-US" altLang="ja-JP" sz="2800" b="1" smtClean="0"/>
              <a:t>μ</a:t>
            </a:r>
            <a:r>
              <a:rPr lang="en-US" altLang="ja-JP" sz="2800" smtClean="0"/>
              <a:t>p</a:t>
            </a:r>
            <a:r>
              <a:rPr lang="en-US" altLang="ja-JP" sz="2800" baseline="-25000" smtClean="0"/>
              <a:t>u</a:t>
            </a:r>
          </a:p>
          <a:p>
            <a:pPr eaLnBrk="1" hangingPunct="1">
              <a:lnSpc>
                <a:spcPct val="80000"/>
              </a:lnSpc>
            </a:pPr>
            <a:r>
              <a:rPr lang="en-US" altLang="ja-JP" sz="2800" smtClean="0"/>
              <a:t>=	m²w+</a:t>
            </a:r>
            <a:r>
              <a:rPr lang="en-US" altLang="ja-JP" sz="2800" b="1" smtClean="0"/>
              <a:t>μ</a:t>
            </a:r>
            <a:r>
              <a:rPr lang="en-US" altLang="ja-JP" sz="2800" smtClean="0"/>
              <a:t>p_u</a:t>
            </a:r>
          </a:p>
          <a:p>
            <a:pPr eaLnBrk="1" hangingPunct="1">
              <a:lnSpc>
                <a:spcPct val="80000"/>
              </a:lnSpc>
            </a:pPr>
            <a:r>
              <a:rPr lang="en-US" altLang="ja-JP" sz="2800" smtClean="0"/>
              <a:t>= -</a:t>
            </a:r>
            <a:r>
              <a:rPr lang="en-US" altLang="ja-JP" sz="2800" b="1" smtClean="0"/>
              <a:t>λ</a:t>
            </a:r>
            <a:r>
              <a:rPr lang="en-US" altLang="ja-JP" sz="2800" smtClean="0"/>
              <a:t>(x² + y² + u² + w²)≡-</a:t>
            </a:r>
            <a:r>
              <a:rPr lang="en-US" altLang="ja-JP" sz="2800" b="1" smtClean="0"/>
              <a:t>λ</a:t>
            </a:r>
            <a:r>
              <a:rPr lang="en-US" altLang="ja-JP" sz="2800" smtClean="0"/>
              <a:t>R²,  or </a:t>
            </a:r>
            <a:r>
              <a:rPr lang="en-US" altLang="ja-JP" sz="2800" b="1" smtClean="0"/>
              <a:t>λ</a:t>
            </a:r>
            <a:r>
              <a:rPr lang="en-US" altLang="ja-JP" sz="2800" smtClean="0"/>
              <a:t>R² =</a:t>
            </a:r>
            <a:r>
              <a:rPr lang="en-US" altLang="ja-JP" sz="2800" b="1" smtClean="0"/>
              <a:t>μ</a:t>
            </a:r>
            <a:r>
              <a:rPr lang="en-US" altLang="ja-JP" sz="2800" smtClean="0"/>
              <a:t>²- m²</a:t>
            </a:r>
            <a:r>
              <a:rPr lang="en-US" altLang="ja-JP" smtClean="0"/>
              <a:t> </a:t>
            </a:r>
            <a:r>
              <a:rPr lang="en-US" altLang="ja-JP" sz="2800" smtClean="0"/>
              <a:t>(&gt;0)</a:t>
            </a:r>
            <a:r>
              <a:rPr lang="en-US" altLang="ja-JP" smtClean="0"/>
              <a:t>,</a:t>
            </a:r>
          </a:p>
          <a:p>
            <a:pPr eaLnBrk="1" hangingPunct="1">
              <a:lnSpc>
                <a:spcPct val="80000"/>
              </a:lnSpc>
            </a:pPr>
            <a:r>
              <a:rPr lang="en-US" altLang="ja-JP" sz="2800" smtClean="0"/>
              <a:t>x -&gt; v +x,  p</a:t>
            </a:r>
            <a:r>
              <a:rPr lang="en-US" altLang="ja-JP" sz="2800" baseline="-25000" smtClean="0"/>
              <a:t>y</a:t>
            </a:r>
            <a:r>
              <a:rPr lang="en-US" altLang="ja-JP" sz="2800" smtClean="0"/>
              <a:t> -&gt; </a:t>
            </a:r>
            <a:r>
              <a:rPr lang="en-US" altLang="ja-JP" sz="2800" b="1" smtClean="0"/>
              <a:t>μ</a:t>
            </a:r>
            <a:r>
              <a:rPr lang="en-US" altLang="ja-JP" sz="2800" smtClean="0"/>
              <a:t>v + p</a:t>
            </a:r>
            <a:r>
              <a:rPr lang="en-US" altLang="ja-JP" sz="2800" baseline="-25000" smtClean="0"/>
              <a:t>y</a:t>
            </a:r>
            <a:r>
              <a:rPr lang="en-US" altLang="ja-JP" sz="2800" smtClean="0"/>
              <a:t>,</a:t>
            </a:r>
          </a:p>
          <a:p>
            <a:pPr eaLnBrk="1" hangingPunct="1">
              <a:lnSpc>
                <a:spcPct val="80000"/>
              </a:lnSpc>
            </a:pPr>
            <a:r>
              <a:rPr lang="en-US" altLang="ja-JP" sz="2800" smtClean="0"/>
              <a:t>H = (1/2)[(p</a:t>
            </a:r>
            <a:r>
              <a:rPr lang="en-US" altLang="ja-JP" sz="2800" baseline="-25000" smtClean="0"/>
              <a:t>x</a:t>
            </a:r>
            <a:r>
              <a:rPr lang="en-US" altLang="ja-JP" sz="2800" smtClean="0"/>
              <a:t>+</a:t>
            </a:r>
            <a:r>
              <a:rPr lang="en-US" altLang="ja-JP" sz="2800" b="1" smtClean="0"/>
              <a:t>μ</a:t>
            </a:r>
            <a:r>
              <a:rPr lang="en-US" altLang="ja-JP" sz="2800" smtClean="0"/>
              <a:t>y)² + (p</a:t>
            </a:r>
            <a:r>
              <a:rPr lang="en-US" altLang="ja-JP" sz="2800" baseline="-25000" smtClean="0"/>
              <a:t>y</a:t>
            </a:r>
            <a:r>
              <a:rPr lang="en-US" altLang="ja-JP" sz="2800" smtClean="0"/>
              <a:t>-</a:t>
            </a:r>
            <a:r>
              <a:rPr lang="en-US" altLang="ja-JP" sz="2800" b="1" smtClean="0"/>
              <a:t>μ</a:t>
            </a:r>
            <a:r>
              <a:rPr lang="en-US" altLang="ja-JP" sz="2800" smtClean="0"/>
              <a:t>x)²+ (p</a:t>
            </a:r>
            <a:r>
              <a:rPr lang="en-US" altLang="ja-JP" sz="2800" baseline="-25000" smtClean="0"/>
              <a:t>u </a:t>
            </a:r>
            <a:r>
              <a:rPr lang="en-US" altLang="ja-JP" sz="2800" smtClean="0"/>
              <a:t>+ </a:t>
            </a:r>
            <a:r>
              <a:rPr lang="en-US" altLang="ja-JP" sz="2800" b="1" smtClean="0"/>
              <a:t>μ</a:t>
            </a:r>
            <a:r>
              <a:rPr lang="en-US" altLang="ja-JP" sz="2800" smtClean="0"/>
              <a:t>w)²</a:t>
            </a:r>
          </a:p>
          <a:p>
            <a:pPr eaLnBrk="1" hangingPunct="1">
              <a:lnSpc>
                <a:spcPct val="80000"/>
              </a:lnSpc>
            </a:pPr>
            <a:r>
              <a:rPr lang="en-US" altLang="ja-JP" sz="2800" smtClean="0"/>
              <a:t>+ (p</a:t>
            </a:r>
            <a:r>
              <a:rPr lang="en-US" altLang="ja-JP" sz="2800" baseline="-25000" smtClean="0"/>
              <a:t>w</a:t>
            </a:r>
            <a:r>
              <a:rPr lang="en-US" altLang="ja-JP" sz="2800" smtClean="0"/>
              <a:t>-</a:t>
            </a:r>
            <a:r>
              <a:rPr lang="en-US" altLang="ja-JP" sz="2800" b="1" smtClean="0"/>
              <a:t>μ</a:t>
            </a:r>
            <a:r>
              <a:rPr lang="en-US" altLang="ja-JP" sz="2800" smtClean="0"/>
              <a:t>u)² + k²(x² + y² + u² + w²)](</a:t>
            </a:r>
            <a:r>
              <a:rPr lang="en-US" altLang="ja-JP" sz="2800" b="1" smtClean="0"/>
              <a:t>μ</a:t>
            </a:r>
            <a:r>
              <a:rPr lang="en-US" altLang="ja-JP" sz="2800" smtClean="0"/>
              <a:t>²- m²)x²</a:t>
            </a:r>
          </a:p>
          <a:p>
            <a:pPr eaLnBrk="1" hangingPunct="1">
              <a:lnSpc>
                <a:spcPct val="80000"/>
              </a:lnSpc>
            </a:pPr>
            <a:r>
              <a:rPr lang="en-US" altLang="ja-JP" sz="2800" smtClean="0"/>
              <a:t>-</a:t>
            </a:r>
            <a:r>
              <a:rPr lang="en-US" altLang="ja-JP" sz="2800" b="1" smtClean="0"/>
              <a:t>μ⁴</a:t>
            </a:r>
            <a:r>
              <a:rPr lang="en-US" altLang="ja-JP" sz="2800" smtClean="0"/>
              <a:t>/(4</a:t>
            </a:r>
            <a:r>
              <a:rPr lang="en-US" altLang="ja-JP" sz="2800" b="1" smtClean="0"/>
              <a:t>λ</a:t>
            </a:r>
            <a:r>
              <a:rPr lang="en-US" altLang="ja-JP" sz="2800" smtClean="0"/>
              <a:t>) + nonlinear terms</a:t>
            </a:r>
          </a:p>
          <a:p>
            <a:pPr eaLnBrk="1" hangingPunct="1">
              <a:lnSpc>
                <a:spcPct val="80000"/>
              </a:lnSpc>
            </a:pPr>
            <a:r>
              <a:rPr lang="en-US" altLang="ja-JP" sz="2800" smtClean="0"/>
              <a:t> = (p</a:t>
            </a:r>
            <a:r>
              <a:rPr lang="en-US" altLang="ja-JP" sz="2800" baseline="-25000" smtClean="0"/>
              <a:t>x</a:t>
            </a:r>
            <a:r>
              <a:rPr lang="en-US" altLang="ja-JP" sz="2800" smtClean="0"/>
              <a:t>² + p</a:t>
            </a:r>
            <a:r>
              <a:rPr lang="en-US" altLang="ja-JP" sz="2800" baseline="-25000" smtClean="0"/>
              <a:t>y</a:t>
            </a:r>
            <a:r>
              <a:rPr lang="en-US" altLang="ja-JP" sz="2800" smtClean="0"/>
              <a:t>² + p</a:t>
            </a:r>
            <a:r>
              <a:rPr lang="en-US" altLang="ja-JP" sz="2800" baseline="-25000" smtClean="0"/>
              <a:t>u</a:t>
            </a:r>
            <a:r>
              <a:rPr lang="en-US" altLang="ja-JP" sz="2800" smtClean="0"/>
              <a:t>² + p</a:t>
            </a:r>
            <a:r>
              <a:rPr lang="en-US" altLang="ja-JP" sz="2800" baseline="-25000" smtClean="0"/>
              <a:t>w</a:t>
            </a:r>
            <a:r>
              <a:rPr lang="en-US" altLang="ja-JP" sz="2800" smtClean="0"/>
              <a:t>²)/2</a:t>
            </a:r>
          </a:p>
          <a:p>
            <a:pPr eaLnBrk="1" hangingPunct="1">
              <a:lnSpc>
                <a:spcPct val="80000"/>
              </a:lnSpc>
            </a:pPr>
            <a:r>
              <a:rPr lang="en-US" altLang="ja-JP" sz="2800" smtClean="0"/>
              <a:t>  + (</a:t>
            </a:r>
            <a:r>
              <a:rPr lang="en-US" altLang="ja-JP" sz="2800" b="1" smtClean="0"/>
              <a:t>μ</a:t>
            </a:r>
            <a:r>
              <a:rPr lang="en-US" altLang="ja-JP" sz="2800" smtClean="0"/>
              <a:t>² + k²)(x² + y² + u² + w²)/2 + (</a:t>
            </a:r>
            <a:r>
              <a:rPr lang="en-US" altLang="ja-JP" sz="2800" b="1" smtClean="0"/>
              <a:t>μ</a:t>
            </a:r>
            <a:r>
              <a:rPr lang="en-US" altLang="ja-JP" sz="2800" smtClean="0"/>
              <a:t>²- m²)x²</a:t>
            </a:r>
          </a:p>
          <a:p>
            <a:pPr eaLnBrk="1" hangingPunct="1">
              <a:lnSpc>
                <a:spcPct val="80000"/>
              </a:lnSpc>
            </a:pPr>
            <a:r>
              <a:rPr lang="en-US" altLang="ja-JP" sz="2800" smtClean="0"/>
              <a:t>  - p</a:t>
            </a:r>
            <a:r>
              <a:rPr lang="en-US" altLang="ja-JP" sz="2800" baseline="-25000" smtClean="0"/>
              <a:t>y</a:t>
            </a:r>
            <a:r>
              <a:rPr lang="en-US" altLang="ja-JP" sz="2800" smtClean="0"/>
              <a:t> - yp</a:t>
            </a:r>
            <a:r>
              <a:rPr lang="en-US" altLang="ja-JP" sz="2800" baseline="-25000" smtClean="0"/>
              <a:t>x</a:t>
            </a:r>
            <a:r>
              <a:rPr lang="en-US" altLang="ja-JP" sz="2800" smtClean="0"/>
              <a:t> + up</a:t>
            </a:r>
            <a:r>
              <a:rPr lang="en-US" altLang="ja-JP" sz="2800" baseline="-25000" smtClean="0"/>
              <a:t>w</a:t>
            </a:r>
            <a:r>
              <a:rPr lang="en-US" altLang="ja-JP" sz="2800" smtClean="0"/>
              <a:t> - wp</a:t>
            </a:r>
            <a:r>
              <a:rPr lang="en-US" altLang="ja-JP" sz="2800" baseline="-25000" smtClean="0"/>
              <a:t>u</a:t>
            </a:r>
            <a:r>
              <a:rPr lang="en-US" altLang="ja-JP" sz="2800" smtClean="0"/>
              <a:t>) - </a:t>
            </a:r>
            <a:r>
              <a:rPr lang="en-US" altLang="ja-JP" sz="2800" b="1" smtClean="0"/>
              <a:t>μ</a:t>
            </a:r>
            <a:r>
              <a:rPr lang="en-US" altLang="ja-JP" sz="2800" smtClean="0"/>
              <a:t>⁴/(4</a:t>
            </a:r>
            <a:r>
              <a:rPr lang="en-US" altLang="ja-JP" sz="2800" b="1" smtClean="0"/>
              <a:t>λ</a:t>
            </a:r>
            <a:r>
              <a:rPr lang="en-US" altLang="ja-JP" sz="2800" smtClean="0"/>
              <a:t>) +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533400" y="381000"/>
            <a:ext cx="8305800" cy="6477000"/>
          </a:xfrm>
        </p:spPr>
        <p:txBody>
          <a:bodyPr/>
          <a:lstStyle/>
          <a:p>
            <a:pPr eaLnBrk="1" hangingPunct="1"/>
            <a:r>
              <a:rPr lang="ja-JP" altLang="en-US" smtClean="0"/>
              <a:t>前史</a:t>
            </a:r>
          </a:p>
          <a:p>
            <a:pPr eaLnBrk="1" hangingPunct="1"/>
            <a:r>
              <a:rPr lang="ja-JP" altLang="en-US" smtClean="0"/>
              <a:t>対称性と物理法則　　　</a:t>
            </a:r>
          </a:p>
          <a:p>
            <a:pPr eaLnBrk="1" hangingPunct="1"/>
            <a:r>
              <a:rPr lang="ja-JP" altLang="en-US" smtClean="0"/>
              <a:t>　　　結晶の分類</a:t>
            </a:r>
          </a:p>
          <a:p>
            <a:pPr eaLnBrk="1" hangingPunct="1"/>
            <a:r>
              <a:rPr lang="ja-JP" altLang="en-US" smtClean="0"/>
              <a:t>　　　保存則</a:t>
            </a:r>
            <a:r>
              <a:rPr lang="en-US" altLang="ja-JP" smtClean="0"/>
              <a:t>(conservation laws)</a:t>
            </a:r>
          </a:p>
          <a:p>
            <a:pPr eaLnBrk="1" hangingPunct="1"/>
            <a:r>
              <a:rPr lang="en-US" altLang="ja-JP" smtClean="0"/>
              <a:t>			Noether </a:t>
            </a:r>
            <a:r>
              <a:rPr lang="ja-JP" altLang="en-US" smtClean="0"/>
              <a:t>の定理 </a:t>
            </a:r>
            <a:r>
              <a:rPr lang="en-US" altLang="ja-JP" smtClean="0"/>
              <a:t>(1918)</a:t>
            </a:r>
          </a:p>
          <a:p>
            <a:pPr eaLnBrk="1" hangingPunct="1"/>
            <a:r>
              <a:rPr lang="ja-JP" altLang="en-US" smtClean="0"/>
              <a:t>　　　選択則（</a:t>
            </a:r>
            <a:r>
              <a:rPr lang="en-US" altLang="ja-JP" smtClean="0"/>
              <a:t>selection rules)</a:t>
            </a:r>
          </a:p>
          <a:p>
            <a:pPr eaLnBrk="1" hangingPunct="1"/>
            <a:r>
              <a:rPr lang="en-US" altLang="ja-JP" smtClean="0"/>
              <a:t>  			Pierre Curie (1859-1906)</a:t>
            </a:r>
          </a:p>
          <a:p>
            <a:pPr eaLnBrk="1" hangingPunct="1"/>
            <a:endParaRPr lang="en-US" altLang="ja-JP" smtClean="0"/>
          </a:p>
          <a:p>
            <a:pPr lvl="2" eaLnBrk="1" hangingPunct="1"/>
            <a:endParaRPr lang="en-US" altLang="ja-JP" sz="3200" smtClean="0"/>
          </a:p>
          <a:p>
            <a:pPr lvl="2" eaLnBrk="1" hangingPunct="1"/>
            <a:endParaRPr lang="en-US" altLang="ja-JP"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4294967295"/>
          </p:nvPr>
        </p:nvSpPr>
        <p:spPr>
          <a:xfrm>
            <a:off x="0" y="304800"/>
            <a:ext cx="8229600" cy="5821363"/>
          </a:xfrm>
        </p:spPr>
        <p:txBody>
          <a:bodyPr/>
          <a:lstStyle/>
          <a:p>
            <a:pPr eaLnBrk="1" hangingPunct="1"/>
            <a:endParaRPr lang="en-US" altLang="ja-JP" smtClean="0"/>
          </a:p>
          <a:p>
            <a:pPr eaLnBrk="1" hangingPunct="1"/>
            <a:r>
              <a:rPr lang="en-US" altLang="ja-JP" smtClean="0"/>
              <a:t>Q</a:t>
            </a:r>
            <a:r>
              <a:rPr lang="en-US" altLang="ja-JP" baseline="-25000" smtClean="0"/>
              <a:t>i</a:t>
            </a:r>
            <a:r>
              <a:rPr lang="en-US" altLang="ja-JP" smtClean="0"/>
              <a:t> → Q</a:t>
            </a:r>
            <a:r>
              <a:rPr lang="en-US" altLang="ja-JP" sz="2800" baseline="-25000" smtClean="0"/>
              <a:t>i</a:t>
            </a:r>
            <a:r>
              <a:rPr lang="en-US" altLang="ja-JP" smtClean="0"/>
              <a:t>′= Q</a:t>
            </a:r>
            <a:r>
              <a:rPr lang="en-US" altLang="ja-JP" sz="2800" baseline="-25000" smtClean="0"/>
              <a:t>i </a:t>
            </a:r>
            <a:r>
              <a:rPr lang="en-US" altLang="ja-JP" smtClean="0"/>
              <a:t>+ Z</a:t>
            </a:r>
            <a:r>
              <a:rPr lang="en-US" altLang="ja-JP" baseline="-25000" smtClean="0"/>
              <a:t>i </a:t>
            </a:r>
            <a:r>
              <a:rPr lang="en-US" altLang="ja-JP" smtClean="0"/>
              <a:t>,</a:t>
            </a:r>
          </a:p>
          <a:p>
            <a:pPr eaLnBrk="1" hangingPunct="1"/>
            <a:r>
              <a:rPr lang="en-US" altLang="ja-JP" smtClean="0"/>
              <a:t>	Z₀ = Z₃ = v(p</a:t>
            </a:r>
            <a:r>
              <a:rPr lang="en-US" altLang="ja-JP" sz="2800" baseline="-25000" smtClean="0"/>
              <a:t>y</a:t>
            </a:r>
            <a:r>
              <a:rPr lang="en-US" altLang="ja-JP" smtClean="0"/>
              <a:t>+μx)+μv²,</a:t>
            </a:r>
          </a:p>
          <a:p>
            <a:pPr eaLnBrk="1" hangingPunct="1"/>
            <a:r>
              <a:rPr lang="en-US" altLang="ja-JP" smtClean="0"/>
              <a:t>	Z₁ = v(p</a:t>
            </a:r>
            <a:r>
              <a:rPr lang="en-US" altLang="ja-JP" sz="2800" baseline="-25000" smtClean="0"/>
              <a:t>w</a:t>
            </a:r>
            <a:r>
              <a:rPr lang="en-US" altLang="ja-JP" smtClean="0"/>
              <a:t>+μu), </a:t>
            </a:r>
          </a:p>
          <a:p>
            <a:pPr eaLnBrk="1" hangingPunct="1"/>
            <a:r>
              <a:rPr lang="en-US" altLang="ja-JP" smtClean="0"/>
              <a:t>	Z₂ = v(p</a:t>
            </a:r>
            <a:r>
              <a:rPr lang="en-US" altLang="ja-JP" baseline="-25000" smtClean="0"/>
              <a:t>u</a:t>
            </a:r>
            <a:r>
              <a:rPr lang="en-US" altLang="ja-JP" smtClean="0"/>
              <a:t>-μw),</a:t>
            </a:r>
          </a:p>
          <a:p>
            <a:pPr eaLnBrk="1" hangingPunct="1"/>
            <a:r>
              <a:rPr lang="en-US" altLang="ja-JP" smtClean="0"/>
              <a:t>	[Z₁, Z₂] = 2iv²μ</a:t>
            </a:r>
          </a:p>
          <a:p>
            <a:pPr eaLnBrk="1" hangingPunct="1"/>
            <a:endParaRPr lang="en-US" altLang="ja-JP"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4294967295"/>
          </p:nvPr>
        </p:nvSpPr>
        <p:spPr>
          <a:xfrm>
            <a:off x="0" y="228600"/>
            <a:ext cx="8077200" cy="6629400"/>
          </a:xfrm>
        </p:spPr>
        <p:txBody>
          <a:bodyPr/>
          <a:lstStyle/>
          <a:p>
            <a:pPr eaLnBrk="1" hangingPunct="1">
              <a:lnSpc>
                <a:spcPct val="80000"/>
              </a:lnSpc>
            </a:pPr>
            <a:r>
              <a:rPr lang="en-US" altLang="ja-JP" sz="2400" b="1" smtClean="0"/>
              <a:t>Assumed:    H</a:t>
            </a:r>
            <a:r>
              <a:rPr lang="en-US" altLang="ja-JP" sz="2400" b="1" baseline="-25000" smtClean="0"/>
              <a:t>coll</a:t>
            </a:r>
            <a:r>
              <a:rPr lang="en-US" altLang="ja-JP" sz="2400" b="1" smtClean="0"/>
              <a:t> = A(p,q) + k²B(p,q),</a:t>
            </a:r>
          </a:p>
          <a:p>
            <a:pPr eaLnBrk="1" hangingPunct="1">
              <a:lnSpc>
                <a:spcPct val="80000"/>
              </a:lnSpc>
              <a:buFontTx/>
              <a:buNone/>
            </a:pPr>
            <a:r>
              <a:rPr lang="en-US" altLang="ja-JP" sz="2400" b="1" smtClean="0"/>
              <a:t>	[A,B]≠0 (unless A=0). (The kinetic energy causes excitations.) </a:t>
            </a:r>
          </a:p>
          <a:p>
            <a:pPr eaLnBrk="1" hangingPunct="1">
              <a:lnSpc>
                <a:spcPct val="80000"/>
              </a:lnSpc>
            </a:pPr>
            <a:endParaRPr lang="en-US" altLang="ja-JP" sz="2400" b="1" smtClean="0"/>
          </a:p>
          <a:p>
            <a:pPr eaLnBrk="1" hangingPunct="1">
              <a:lnSpc>
                <a:spcPct val="80000"/>
              </a:lnSpc>
              <a:buFontTx/>
              <a:buNone/>
            </a:pPr>
            <a:r>
              <a:rPr lang="en-US" altLang="ja-JP" sz="2400" b="1" smtClean="0"/>
              <a:t>	    1) </a:t>
            </a:r>
            <a:r>
              <a:rPr lang="en-US" altLang="ja-JP" sz="2400" b="1" i="1" smtClean="0"/>
              <a:t>A</a:t>
            </a:r>
            <a:r>
              <a:rPr lang="en-US" altLang="ja-JP" sz="2400" b="1" smtClean="0"/>
              <a:t> depends on both </a:t>
            </a:r>
            <a:r>
              <a:rPr lang="en-US" altLang="ja-JP" sz="2400" b="1" i="1" smtClean="0"/>
              <a:t>p</a:t>
            </a:r>
            <a:r>
              <a:rPr lang="en-US" altLang="ja-JP" sz="2400" b="1" smtClean="0"/>
              <a:t> and </a:t>
            </a:r>
            <a:r>
              <a:rPr lang="en-US" altLang="ja-JP" sz="2400" b="1" i="1" smtClean="0"/>
              <a:t>q</a:t>
            </a:r>
            <a:r>
              <a:rPr lang="en-US" altLang="ja-JP" sz="2400" b="1" smtClean="0"/>
              <a:t>: </a:t>
            </a:r>
            <a:r>
              <a:rPr lang="en-US" altLang="ja-JP" sz="2400" b="1" i="1" smtClean="0"/>
              <a:t>A = A(p,q)</a:t>
            </a:r>
            <a:r>
              <a:rPr lang="en-US" altLang="ja-JP" sz="2400" b="1" smtClean="0"/>
              <a:t>,</a:t>
            </a:r>
          </a:p>
          <a:p>
            <a:pPr eaLnBrk="1" hangingPunct="1">
              <a:lnSpc>
                <a:spcPct val="80000"/>
              </a:lnSpc>
              <a:buFontTx/>
              <a:buNone/>
            </a:pPr>
            <a:r>
              <a:rPr lang="en-US" altLang="ja-JP" sz="2400" b="1" smtClean="0"/>
              <a:t>	    2) </a:t>
            </a:r>
            <a:r>
              <a:rPr lang="en-US" altLang="ja-JP" sz="2400" b="1" i="1" smtClean="0"/>
              <a:t>A = A(p)</a:t>
            </a:r>
            <a:r>
              <a:rPr lang="en-US" altLang="ja-JP" sz="2400" b="1" smtClean="0"/>
              <a:t> (or equivalently </a:t>
            </a:r>
            <a:r>
              <a:rPr lang="en-US" altLang="ja-JP" sz="2400" b="1" i="1" smtClean="0"/>
              <a:t>A = A(q))</a:t>
            </a:r>
            <a:r>
              <a:rPr lang="en-US" altLang="ja-JP" sz="2400" b="1" smtClean="0"/>
              <a:t>,</a:t>
            </a:r>
          </a:p>
          <a:p>
            <a:pPr eaLnBrk="1" hangingPunct="1">
              <a:lnSpc>
                <a:spcPct val="80000"/>
              </a:lnSpc>
              <a:buFontTx/>
              <a:buNone/>
            </a:pPr>
            <a:r>
              <a:rPr lang="en-US" altLang="ja-JP" sz="2400" b="1" smtClean="0"/>
              <a:t>	    3) </a:t>
            </a:r>
            <a:r>
              <a:rPr lang="en-US" altLang="ja-JP" sz="2400" b="1" i="1" smtClean="0"/>
              <a:t>A = 0</a:t>
            </a:r>
            <a:r>
              <a:rPr lang="en-US" altLang="ja-JP" sz="2400" b="1" smtClean="0"/>
              <a:t>.</a:t>
            </a:r>
          </a:p>
          <a:p>
            <a:pPr eaLnBrk="1" hangingPunct="1">
              <a:lnSpc>
                <a:spcPct val="80000"/>
              </a:lnSpc>
            </a:pPr>
            <a:r>
              <a:rPr lang="en-US" altLang="ja-JP" sz="2400" b="1" smtClean="0"/>
              <a:t>Case 1) Higgs mode.</a:t>
            </a:r>
          </a:p>
          <a:p>
            <a:pPr eaLnBrk="1" hangingPunct="1">
              <a:lnSpc>
                <a:spcPct val="80000"/>
              </a:lnSpc>
              <a:buFontTx/>
              <a:buNone/>
            </a:pPr>
            <a:r>
              <a:rPr lang="en-US" altLang="ja-JP" sz="2400" b="1" smtClean="0"/>
              <a:t>	  At </a:t>
            </a:r>
            <a:r>
              <a:rPr lang="en-US" altLang="ja-JP" sz="2400" b="1" i="1" smtClean="0"/>
              <a:t>k</a:t>
            </a:r>
            <a:r>
              <a:rPr lang="en-US" altLang="ja-JP" sz="2400" b="1" smtClean="0"/>
              <a:t> = 0, H takes the form of a harmonic oscillator,</a:t>
            </a:r>
          </a:p>
          <a:p>
            <a:pPr eaLnBrk="1" hangingPunct="1">
              <a:lnSpc>
                <a:spcPct val="80000"/>
              </a:lnSpc>
              <a:buFontTx/>
              <a:buNone/>
            </a:pPr>
            <a:r>
              <a:rPr lang="en-US" altLang="ja-JP" sz="2400" b="1" smtClean="0"/>
              <a:t>	  so ω ∼ const.+ </a:t>
            </a:r>
            <a:r>
              <a:rPr lang="en-US" altLang="ja-JP" sz="2400" b="1" i="1" smtClean="0"/>
              <a:t>k</a:t>
            </a:r>
            <a:r>
              <a:rPr lang="en-US" altLang="ja-JP" sz="2400" b="1" i="1" baseline="30000" smtClean="0"/>
              <a:t>2</a:t>
            </a:r>
            <a:r>
              <a:rPr lang="en-US" altLang="ja-JP" sz="2400" b="1" smtClean="0"/>
              <a:t>. </a:t>
            </a:r>
          </a:p>
          <a:p>
            <a:pPr eaLnBrk="1" hangingPunct="1">
              <a:lnSpc>
                <a:spcPct val="80000"/>
              </a:lnSpc>
            </a:pPr>
            <a:r>
              <a:rPr lang="en-US" altLang="ja-JP" sz="2400" b="1" smtClean="0"/>
              <a:t>Case 2) NG mode </a:t>
            </a:r>
          </a:p>
          <a:p>
            <a:pPr eaLnBrk="1" hangingPunct="1">
              <a:lnSpc>
                <a:spcPct val="80000"/>
              </a:lnSpc>
              <a:buFontTx/>
              <a:buNone/>
            </a:pPr>
            <a:r>
              <a:rPr lang="en-US" altLang="ja-JP" sz="2400" b="1" i="1" smtClean="0"/>
              <a:t>	  A(p)</a:t>
            </a:r>
            <a:r>
              <a:rPr lang="en-US" altLang="ja-JP" sz="2400" b="1" smtClean="0"/>
              <a:t> (or </a:t>
            </a:r>
            <a:r>
              <a:rPr lang="en-US" altLang="ja-JP" sz="2400" b="1" i="1" smtClean="0"/>
              <a:t>A(q)</a:t>
            </a:r>
            <a:r>
              <a:rPr lang="en-US" altLang="ja-JP" sz="2400" b="1" smtClean="0"/>
              <a:t>) and </a:t>
            </a:r>
            <a:r>
              <a:rPr lang="en-US" altLang="ja-JP" sz="2400" b="1" i="1" smtClean="0"/>
              <a:t>B(p,q) </a:t>
            </a:r>
            <a:r>
              <a:rPr lang="en-US" altLang="ja-JP" sz="2400" b="1" smtClean="0"/>
              <a:t>together form a harmonic</a:t>
            </a:r>
          </a:p>
          <a:p>
            <a:pPr eaLnBrk="1" hangingPunct="1">
              <a:lnSpc>
                <a:spcPct val="80000"/>
              </a:lnSpc>
              <a:buFontTx/>
              <a:buNone/>
            </a:pPr>
            <a:r>
              <a:rPr lang="en-US" altLang="ja-JP" sz="2400" b="1" smtClean="0"/>
              <a:t>	  oscillator, so ω∼ </a:t>
            </a:r>
            <a:r>
              <a:rPr lang="en-US" altLang="ja-JP" sz="2400" b="1" i="1" smtClean="0"/>
              <a:t>k</a:t>
            </a:r>
            <a:r>
              <a:rPr lang="en-US" altLang="ja-JP" sz="2400" b="1" smtClean="0"/>
              <a:t>. (Holds for </a:t>
            </a:r>
            <a:r>
              <a:rPr lang="en-US" altLang="ja-JP" sz="2400" b="1" i="1" smtClean="0"/>
              <a:t>Z₃</a:t>
            </a:r>
            <a:r>
              <a:rPr lang="en-US" altLang="ja-JP" sz="2400" b="1" smtClean="0"/>
              <a:t> from</a:t>
            </a:r>
            <a:r>
              <a:rPr lang="en-US" altLang="ja-JP" sz="2400" b="1" i="1" smtClean="0"/>
              <a:t>Φ</a:t>
            </a:r>
            <a:r>
              <a:rPr lang="en-US" altLang="ja-JP" sz="2400" b="1" i="1" baseline="30000" smtClean="0"/>
              <a:t>(1)</a:t>
            </a:r>
            <a:r>
              <a:rPr lang="en-US" altLang="ja-JP" sz="2400" b="1" i="1" smtClean="0"/>
              <a:t>.</a:t>
            </a:r>
            <a:r>
              <a:rPr lang="en-US" altLang="ja-JP" sz="2400" b="1" smtClean="0"/>
              <a:t>)</a:t>
            </a:r>
          </a:p>
          <a:p>
            <a:pPr eaLnBrk="1" hangingPunct="1">
              <a:lnSpc>
                <a:spcPct val="80000"/>
              </a:lnSpc>
            </a:pPr>
            <a:r>
              <a:rPr lang="en-US" altLang="ja-JP" sz="2400" b="1" smtClean="0"/>
              <a:t>Case 3) Anomalous zero mode. </a:t>
            </a:r>
          </a:p>
          <a:p>
            <a:pPr eaLnBrk="1" hangingPunct="1">
              <a:lnSpc>
                <a:spcPct val="80000"/>
              </a:lnSpc>
              <a:buFontTx/>
              <a:buNone/>
            </a:pPr>
            <a:r>
              <a:rPr lang="en-US" altLang="ja-JP" sz="2400" b="1" smtClean="0"/>
              <a:t>	Applies to Z₁ and Z₂ from </a:t>
            </a:r>
            <a:r>
              <a:rPr lang="en-US" altLang="ja-JP" sz="2400" b="1" i="1" smtClean="0"/>
              <a:t>Φ</a:t>
            </a:r>
            <a:r>
              <a:rPr lang="en-US" altLang="ja-JP" sz="2400" b="1" i="1" baseline="30000" smtClean="0"/>
              <a:t>(2</a:t>
            </a:r>
            <a:r>
              <a:rPr lang="en-US" altLang="ja-JP" sz="2400" b="1" baseline="30000" smtClean="0"/>
              <a:t>).</a:t>
            </a:r>
            <a:r>
              <a:rPr lang="en-US" altLang="ja-JP" sz="2400" b="1" smtClean="0"/>
              <a:t> They would appear as conjugates and massive like Case 1, which is a contradiction for zero modes. Hence </a:t>
            </a:r>
            <a:r>
              <a:rPr lang="en-US" altLang="ja-JP" sz="2400" b="1" i="1" smtClean="0"/>
              <a:t>A = 0, B = B(p,q)</a:t>
            </a:r>
            <a:r>
              <a:rPr lang="en-US" altLang="ja-JP" sz="2400" b="1" smtClean="0"/>
              <a:t>, and ω∼</a:t>
            </a:r>
            <a:r>
              <a:rPr lang="en-US" altLang="ja-JP" sz="2400" b="1" i="1" smtClean="0"/>
              <a:t>k</a:t>
            </a:r>
            <a:r>
              <a:rPr lang="en-US" altLang="ja-JP" sz="2400" b="1" smtClean="0"/>
              <a:t>² trivially.</a:t>
            </a:r>
          </a:p>
          <a:p>
            <a:pPr eaLnBrk="1" hangingPunct="1">
              <a:lnSpc>
                <a:spcPct val="80000"/>
              </a:lnSpc>
            </a:pPr>
            <a:endParaRPr lang="en-US" altLang="ja-JP" sz="2400" b="1"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4294967295"/>
          </p:nvPr>
        </p:nvSpPr>
        <p:spPr>
          <a:xfrm>
            <a:off x="381000" y="381000"/>
            <a:ext cx="8229600" cy="5821363"/>
          </a:xfrm>
        </p:spPr>
        <p:txBody>
          <a:bodyPr/>
          <a:lstStyle/>
          <a:p>
            <a:pPr eaLnBrk="1" hangingPunct="1"/>
            <a:endParaRPr lang="en-US" altLang="ja-JP" sz="2800" smtClean="0"/>
          </a:p>
          <a:p>
            <a:pPr eaLnBrk="1" hangingPunct="1"/>
            <a:r>
              <a:rPr lang="en-US" altLang="ja-JP" sz="2800" smtClean="0"/>
              <a:t>Examples: Ferromagnetism and antiferromagnetism</a:t>
            </a:r>
          </a:p>
          <a:p>
            <a:pPr eaLnBrk="1" hangingPunct="1"/>
            <a:r>
              <a:rPr lang="en-US" altLang="ja-JP" sz="2800" smtClean="0"/>
              <a:t>	S</a:t>
            </a:r>
            <a:r>
              <a:rPr lang="en-US" altLang="ja-JP" sz="2800" b="1" baseline="-25000" smtClean="0"/>
              <a:t>i</a:t>
            </a:r>
            <a:r>
              <a:rPr lang="en-US" altLang="ja-JP" sz="2800" smtClean="0"/>
              <a:t> = </a:t>
            </a:r>
            <a:r>
              <a:rPr lang="en-US" altLang="ja-JP" sz="2800" b="1" smtClean="0"/>
              <a:t>∑σ</a:t>
            </a:r>
            <a:r>
              <a:rPr lang="en-US" altLang="ja-JP" sz="2800" b="1" baseline="-25000" smtClean="0"/>
              <a:t>i</a:t>
            </a:r>
            <a:r>
              <a:rPr lang="en-US" altLang="ja-JP" sz="2800" smtClean="0"/>
              <a:t>/2,   i = 1..3,</a:t>
            </a:r>
          </a:p>
          <a:p>
            <a:pPr eaLnBrk="1" hangingPunct="1"/>
            <a:r>
              <a:rPr lang="en-US" altLang="ja-JP" sz="2800" smtClean="0"/>
              <a:t>	O</a:t>
            </a:r>
            <a:r>
              <a:rPr lang="en-US" altLang="ja-JP" sz="2800" b="1" baseline="-25000" smtClean="0"/>
              <a:t>i</a:t>
            </a:r>
            <a:r>
              <a:rPr lang="en-US" altLang="ja-JP" sz="2800" smtClean="0"/>
              <a:t> = </a:t>
            </a:r>
            <a:r>
              <a:rPr lang="en-US" altLang="ja-JP" sz="2800" b="1" smtClean="0"/>
              <a:t>∑</a:t>
            </a:r>
            <a:r>
              <a:rPr lang="en-US" altLang="ja-JP" sz="2800" b="1" baseline="-25000" smtClean="0"/>
              <a:t>even</a:t>
            </a:r>
            <a:r>
              <a:rPr lang="en-US" altLang="ja-JP" sz="2800" b="1" smtClean="0"/>
              <a:t>σ</a:t>
            </a:r>
            <a:r>
              <a:rPr lang="en-US" altLang="ja-JP" sz="2800" b="1" baseline="-25000" smtClean="0"/>
              <a:t>i</a:t>
            </a:r>
            <a:r>
              <a:rPr lang="en-US" altLang="ja-JP" sz="2800" smtClean="0"/>
              <a:t>/2  -  </a:t>
            </a:r>
            <a:r>
              <a:rPr lang="en-US" altLang="ja-JP" sz="2800" b="1" smtClean="0"/>
              <a:t>∑</a:t>
            </a:r>
            <a:r>
              <a:rPr lang="en-US" altLang="ja-JP" sz="2800" b="1" baseline="-25000" smtClean="0"/>
              <a:t>odd</a:t>
            </a:r>
            <a:r>
              <a:rPr lang="en-US" altLang="ja-JP" sz="2800" b="1" smtClean="0"/>
              <a:t>σ</a:t>
            </a:r>
            <a:r>
              <a:rPr lang="en-US" altLang="ja-JP" sz="2800" b="1" baseline="-25000" smtClean="0"/>
              <a:t>i</a:t>
            </a:r>
            <a:r>
              <a:rPr lang="en-US" altLang="ja-JP" sz="2800" smtClean="0"/>
              <a:t>/2,</a:t>
            </a:r>
          </a:p>
          <a:p>
            <a:pPr eaLnBrk="1" hangingPunct="1"/>
            <a:r>
              <a:rPr lang="en-US" altLang="ja-JP" sz="2800" smtClean="0"/>
              <a:t>	〈O₃〉 = C,  〈S</a:t>
            </a:r>
            <a:r>
              <a:rPr lang="en-US" altLang="ja-JP" sz="2800" b="1" smtClean="0"/>
              <a:t>₃</a:t>
            </a:r>
            <a:r>
              <a:rPr lang="en-US" altLang="ja-JP" sz="2800" smtClean="0"/>
              <a:t>〉=0.</a:t>
            </a:r>
          </a:p>
          <a:p>
            <a:pPr eaLnBrk="1" hangingPunct="1"/>
            <a:r>
              <a:rPr lang="en-US" altLang="ja-JP" sz="2800" smtClean="0"/>
              <a:t>[S</a:t>
            </a:r>
            <a:r>
              <a:rPr lang="en-US" altLang="ja-JP" sz="2800" b="1" baseline="-25000" smtClean="0"/>
              <a:t>i</a:t>
            </a:r>
            <a:r>
              <a:rPr lang="en-US" altLang="ja-JP" sz="2800" smtClean="0"/>
              <a:t>,S</a:t>
            </a:r>
            <a:r>
              <a:rPr lang="en-US" altLang="ja-JP" sz="2800" b="1" baseline="-25000" smtClean="0"/>
              <a:t>j</a:t>
            </a:r>
            <a:r>
              <a:rPr lang="en-US" altLang="ja-JP" sz="2800" smtClean="0"/>
              <a:t>] = [O</a:t>
            </a:r>
            <a:r>
              <a:rPr lang="en-US" altLang="ja-JP" sz="2800" b="1" baseline="-25000" smtClean="0"/>
              <a:t>i</a:t>
            </a:r>
            <a:r>
              <a:rPr lang="en-US" altLang="ja-JP" sz="2800" smtClean="0"/>
              <a:t>,O</a:t>
            </a:r>
            <a:r>
              <a:rPr lang="en-US" altLang="ja-JP" sz="2800" b="1" baseline="-25000" smtClean="0"/>
              <a:t>j</a:t>
            </a:r>
            <a:r>
              <a:rPr lang="en-US" altLang="ja-JP" sz="2800" smtClean="0"/>
              <a:t>] = iɛ</a:t>
            </a:r>
            <a:r>
              <a:rPr lang="en-US" altLang="ja-JP" sz="2800" b="1" baseline="-25000" smtClean="0"/>
              <a:t>ijk</a:t>
            </a:r>
            <a:r>
              <a:rPr lang="en-US" altLang="ja-JP" sz="2800" smtClean="0"/>
              <a:t>S</a:t>
            </a:r>
            <a:r>
              <a:rPr lang="en-US" altLang="ja-JP" sz="2800" b="1" baseline="-25000" smtClean="0"/>
              <a:t>k</a:t>
            </a:r>
            <a:r>
              <a:rPr lang="en-US" altLang="ja-JP" sz="2800" smtClean="0"/>
              <a:t>,</a:t>
            </a:r>
          </a:p>
          <a:p>
            <a:pPr eaLnBrk="1" hangingPunct="1"/>
            <a:r>
              <a:rPr lang="en-US" altLang="ja-JP" sz="2800" smtClean="0"/>
              <a:t>[S</a:t>
            </a:r>
            <a:r>
              <a:rPr lang="en-US" altLang="ja-JP" sz="2800" b="1" baseline="-25000" smtClean="0"/>
              <a:t>i</a:t>
            </a:r>
            <a:r>
              <a:rPr lang="en-US" altLang="ja-JP" sz="2800" smtClean="0"/>
              <a:t>,O</a:t>
            </a:r>
            <a:r>
              <a:rPr lang="en-US" altLang="ja-JP" sz="2800" b="1" baseline="-25000" smtClean="0"/>
              <a:t>j</a:t>
            </a:r>
            <a:r>
              <a:rPr lang="en-US" altLang="ja-JP" sz="2800" smtClean="0"/>
              <a:t>] = iɛ</a:t>
            </a:r>
            <a:r>
              <a:rPr lang="en-US" altLang="ja-JP" sz="2800" baseline="-25000" smtClean="0"/>
              <a:t>i</a:t>
            </a:r>
            <a:r>
              <a:rPr lang="en-US" altLang="ja-JP" sz="2800" b="1" baseline="-25000" smtClean="0"/>
              <a:t>jk</a:t>
            </a:r>
            <a:r>
              <a:rPr lang="en-US" altLang="ja-JP" sz="2800" smtClean="0"/>
              <a:t>O</a:t>
            </a:r>
            <a:r>
              <a:rPr lang="en-US" altLang="ja-JP" sz="2800" b="1" baseline="-25000" smtClean="0"/>
              <a:t>k</a:t>
            </a:r>
          </a:p>
          <a:p>
            <a:pPr eaLnBrk="1" hangingPunct="1"/>
            <a:r>
              <a:rPr lang="en-US" altLang="ja-JP" sz="2800" smtClean="0"/>
              <a:t>      </a:t>
            </a:r>
            <a:r>
              <a:rPr lang="en-US" altLang="ja-JP" sz="2800" b="1" smtClean="0"/>
              <a:t>ω</a:t>
            </a:r>
            <a:r>
              <a:rPr lang="en-US" altLang="ja-JP" sz="2800" b="1" baseline="-25000" smtClean="0"/>
              <a:t>S</a:t>
            </a:r>
            <a:r>
              <a:rPr lang="en-US" altLang="ja-JP" sz="2800" smtClean="0"/>
              <a:t>  </a:t>
            </a:r>
            <a:r>
              <a:rPr lang="en-US" altLang="ja-JP" sz="2800" b="1" smtClean="0"/>
              <a:t>∼</a:t>
            </a:r>
            <a:r>
              <a:rPr lang="en-US" altLang="ja-JP" sz="2800" smtClean="0"/>
              <a:t> k</a:t>
            </a:r>
            <a:r>
              <a:rPr lang="en-US" altLang="ja-JP" sz="2800" b="1" baseline="30000" smtClean="0"/>
              <a:t>2</a:t>
            </a:r>
            <a:r>
              <a:rPr lang="en-US" altLang="ja-JP" sz="2800" smtClean="0"/>
              <a:t>,  </a:t>
            </a:r>
            <a:r>
              <a:rPr lang="en-US" altLang="ja-JP" sz="2800" b="1" smtClean="0"/>
              <a:t>ω</a:t>
            </a:r>
            <a:r>
              <a:rPr lang="en-US" altLang="ja-JP" sz="2800" b="1" baseline="-25000" smtClean="0"/>
              <a:t>O</a:t>
            </a:r>
            <a:r>
              <a:rPr lang="en-US" altLang="ja-JP" sz="2800" b="1" smtClean="0"/>
              <a:t> ∼</a:t>
            </a:r>
            <a:r>
              <a:rPr lang="en-US" altLang="ja-JP" sz="2800" smtClean="0"/>
              <a:t> k</a:t>
            </a:r>
          </a:p>
          <a:p>
            <a:pPr eaLnBrk="1" hangingPunct="1"/>
            <a:endParaRPr lang="en-US" altLang="ja-JP"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4294967295"/>
          </p:nvPr>
        </p:nvSpPr>
        <p:spPr>
          <a:xfrm>
            <a:off x="0" y="0"/>
            <a:ext cx="8229600" cy="6126163"/>
          </a:xfrm>
        </p:spPr>
        <p:txBody>
          <a:bodyPr/>
          <a:lstStyle/>
          <a:p>
            <a:pPr eaLnBrk="1" hangingPunct="1"/>
            <a:endParaRPr lang="en-US" altLang="ja-JP" smtClean="0"/>
          </a:p>
          <a:p>
            <a:pPr eaLnBrk="1" hangingPunct="1"/>
            <a:r>
              <a:rPr lang="en-US" altLang="ja-JP" smtClean="0"/>
              <a:t>Breaking of Lorentz symmetry:</a:t>
            </a:r>
          </a:p>
          <a:p>
            <a:pPr lvl="1" eaLnBrk="1" hangingPunct="1">
              <a:buFontTx/>
              <a:buNone/>
            </a:pPr>
            <a:r>
              <a:rPr lang="en-US" altLang="ja-JP" smtClean="0"/>
              <a:t> </a:t>
            </a:r>
            <a:r>
              <a:rPr lang="en-US" altLang="ja-JP" i="1" smtClean="0"/>
              <a:t>D. Collady and V. A. Kostelecky (1998)</a:t>
            </a:r>
          </a:p>
          <a:p>
            <a:pPr eaLnBrk="1" hangingPunct="1"/>
            <a:endParaRPr lang="en-US" altLang="ja-JP" sz="2800" smtClean="0"/>
          </a:p>
          <a:p>
            <a:pPr eaLnBrk="1" hangingPunct="1"/>
            <a:r>
              <a:rPr lang="en-US" altLang="ja-JP" smtClean="0"/>
              <a:t>(γ⋅p – m + gvγ</a:t>
            </a:r>
            <a:r>
              <a:rPr lang="en-US" altLang="ja-JP" b="1" smtClean="0"/>
              <a:t>₅</a:t>
            </a:r>
            <a:r>
              <a:rPr lang="en-US" altLang="ja-JP" smtClean="0"/>
              <a:t>γ</a:t>
            </a:r>
            <a:r>
              <a:rPr lang="en-US" altLang="ja-JP" sz="2800" b="1" baseline="-25000" smtClean="0"/>
              <a:t>z</a:t>
            </a:r>
            <a:r>
              <a:rPr lang="en-US" altLang="ja-JP" smtClean="0"/>
              <a:t>)ψ = 0</a:t>
            </a:r>
          </a:p>
          <a:p>
            <a:pPr eaLnBrk="1" hangingPunct="1"/>
            <a:r>
              <a:rPr lang="en-US" altLang="ja-JP" smtClean="0"/>
              <a:t>The dispersion law</a:t>
            </a:r>
          </a:p>
          <a:p>
            <a:pPr eaLnBrk="1" hangingPunct="1"/>
            <a:r>
              <a:rPr lang="en-US" altLang="ja-JP" smtClean="0"/>
              <a:t>(p</a:t>
            </a:r>
            <a:r>
              <a:rPr lang="en-US" altLang="ja-JP" b="1" smtClean="0"/>
              <a:t>₊</a:t>
            </a:r>
            <a:r>
              <a:rPr lang="en-US" altLang="ja-JP" smtClean="0"/>
              <a:t>² - m²)(p</a:t>
            </a:r>
            <a:r>
              <a:rPr lang="en-US" altLang="ja-JP" b="1" smtClean="0"/>
              <a:t>₋</a:t>
            </a:r>
            <a:r>
              <a:rPr lang="en-US" altLang="ja-JP" smtClean="0"/>
              <a:t>² - m²) = 4g²m²v²,	</a:t>
            </a:r>
          </a:p>
          <a:p>
            <a:pPr eaLnBrk="1" hangingPunct="1"/>
            <a:r>
              <a:rPr lang="en-US" altLang="ja-JP" smtClean="0"/>
              <a:t>   p</a:t>
            </a:r>
            <a:r>
              <a:rPr lang="en-US" altLang="ja-JP" sz="2800" b="1" baseline="-25000" smtClean="0">
                <a:cs typeface="Arial" charset="0"/>
              </a:rPr>
              <a:t>±</a:t>
            </a:r>
            <a:r>
              <a:rPr lang="en-US" altLang="ja-JP" b="1" baseline="-25000" smtClean="0"/>
              <a:t>z </a:t>
            </a:r>
            <a:r>
              <a:rPr lang="en-US" altLang="ja-JP" smtClean="0"/>
              <a:t>= p</a:t>
            </a:r>
            <a:r>
              <a:rPr lang="en-US" altLang="ja-JP" b="1" baseline="-25000" smtClean="0"/>
              <a:t>z </a:t>
            </a:r>
            <a:r>
              <a:rPr lang="en-US" altLang="ja-JP" smtClean="0"/>
              <a:t>± gv,</a:t>
            </a:r>
          </a:p>
          <a:p>
            <a:pPr eaLnBrk="1" hangingPunct="1"/>
            <a:r>
              <a:rPr lang="en-US" altLang="ja-JP" smtClean="0"/>
              <a:t>ω² = p² + m² + g²v²±2gv(p</a:t>
            </a:r>
            <a:r>
              <a:rPr lang="en-US" altLang="ja-JP" b="1" baseline="-25000" smtClean="0"/>
              <a:t>z</a:t>
            </a:r>
            <a:r>
              <a:rPr lang="en-US" altLang="ja-JP" smtClean="0"/>
              <a:t>² + m²)</a:t>
            </a:r>
            <a:r>
              <a:rPr lang="en-US" altLang="ja-JP" b="1" baseline="30000" smtClean="0"/>
              <a:t>1/2</a:t>
            </a:r>
            <a:endParaRPr lang="en-US" altLang="ja-JP" b="1" smtClean="0"/>
          </a:p>
          <a:p>
            <a:pPr eaLnBrk="1" hangingPunct="1"/>
            <a:r>
              <a:rPr lang="en-US" altLang="ja-JP" smtClean="0"/>
              <a:t>	 = p</a:t>
            </a:r>
            <a:r>
              <a:rPr lang="en-US" altLang="ja-JP" b="1" baseline="-25000" smtClean="0"/>
              <a:t>x</a:t>
            </a:r>
            <a:r>
              <a:rPr lang="en-US" altLang="ja-JP" smtClean="0"/>
              <a:t>² + p</a:t>
            </a:r>
            <a:r>
              <a:rPr lang="en-US" altLang="ja-JP" b="1" baseline="-25000" smtClean="0"/>
              <a:t>y</a:t>
            </a:r>
            <a:r>
              <a:rPr lang="en-US" altLang="ja-JP" smtClean="0"/>
              <a:t>² + ((m² + k</a:t>
            </a:r>
            <a:r>
              <a:rPr lang="en-US" altLang="ja-JP" b="1" baseline="-25000" smtClean="0"/>
              <a:t>z</a:t>
            </a:r>
            <a:r>
              <a:rPr lang="en-US" altLang="ja-JP" smtClean="0"/>
              <a:t>²)</a:t>
            </a:r>
            <a:r>
              <a:rPr lang="en-US" altLang="ja-JP" b="1" baseline="30000" smtClean="0"/>
              <a:t>1/2</a:t>
            </a:r>
            <a:r>
              <a:rPr lang="en-US" altLang="ja-JP" smtClean="0"/>
              <a:t>±gv)²</a:t>
            </a:r>
          </a:p>
          <a:p>
            <a:pPr eaLnBrk="1" hangingPunct="1"/>
            <a:endParaRPr lang="en-US" altLang="ja-JP"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title"/>
          </p:nvPr>
        </p:nvSpPr>
        <p:spPr>
          <a:xfrm>
            <a:off x="914400" y="274638"/>
            <a:ext cx="7620000" cy="944562"/>
          </a:xfrm>
        </p:spPr>
        <p:txBody>
          <a:bodyPr/>
          <a:lstStyle/>
          <a:p>
            <a:pPr eaLnBrk="1" hangingPunct="1"/>
            <a:r>
              <a:rPr lang="en-US" altLang="ja-JP" sz="3200" smtClean="0"/>
              <a:t>Dispersion law for a quasiparticle</a:t>
            </a:r>
          </a:p>
        </p:txBody>
      </p:sp>
      <p:pic>
        <p:nvPicPr>
          <p:cNvPr id="36867" name="Picture 9" descr="H79OSV04"/>
          <p:cNvPicPr>
            <a:picLocks noGrp="1" noChangeAspect="1" noChangeArrowheads="1"/>
          </p:cNvPicPr>
          <p:nvPr>
            <p:ph sz="half" idx="1"/>
          </p:nvPr>
        </p:nvPicPr>
        <p:blipFill>
          <a:blip r:embed="rId2"/>
          <a:srcRect/>
          <a:stretch>
            <a:fillRect/>
          </a:stretch>
        </p:blipFill>
        <p:spPr>
          <a:xfrm>
            <a:off x="5410200" y="1905000"/>
            <a:ext cx="3048000" cy="2717800"/>
          </a:xfrm>
        </p:spPr>
      </p:pic>
      <p:pic>
        <p:nvPicPr>
          <p:cNvPr id="36868" name="Picture 10"/>
          <p:cNvPicPr>
            <a:picLocks noGrp="1" noChangeAspect="1" noChangeArrowheads="1"/>
          </p:cNvPicPr>
          <p:nvPr>
            <p:ph sz="half" idx="2"/>
          </p:nvPr>
        </p:nvPicPr>
        <p:blipFill>
          <a:blip r:embed="rId3"/>
          <a:srcRect/>
          <a:stretch>
            <a:fillRect/>
          </a:stretch>
        </p:blipFill>
        <p:spPr>
          <a:xfrm>
            <a:off x="990600" y="2057400"/>
            <a:ext cx="3429000" cy="2544763"/>
          </a:xfr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4294967295"/>
          </p:nvPr>
        </p:nvSpPr>
        <p:spPr>
          <a:xfrm>
            <a:off x="0" y="304800"/>
            <a:ext cx="8229600" cy="6553200"/>
          </a:xfrm>
        </p:spPr>
        <p:txBody>
          <a:bodyPr/>
          <a:lstStyle/>
          <a:p>
            <a:pPr eaLnBrk="1" hangingPunct="1"/>
            <a:r>
              <a:rPr lang="en-US" altLang="ja-JP" smtClean="0"/>
              <a:t> Collective modes: broken gauge field    </a:t>
            </a:r>
          </a:p>
          <a:p>
            <a:pPr eaLnBrk="1" hangingPunct="1">
              <a:buFontTx/>
              <a:buNone/>
            </a:pPr>
            <a:r>
              <a:rPr lang="en-US" altLang="ja-JP" sz="2400" smtClean="0"/>
              <a:t>	L</a:t>
            </a:r>
            <a:r>
              <a:rPr lang="en-US" altLang="ja-JP" sz="2400" b="1" baseline="-25000" smtClean="0"/>
              <a:t>col  </a:t>
            </a:r>
            <a:r>
              <a:rPr lang="en-US" altLang="ja-JP" sz="2400" smtClean="0"/>
              <a:t>= L</a:t>
            </a:r>
            <a:r>
              <a:rPr lang="en-US" altLang="ja-JP" sz="2400" b="1" baseline="-25000" smtClean="0"/>
              <a:t>μν</a:t>
            </a:r>
            <a:r>
              <a:rPr lang="en-US" altLang="ja-JP" sz="2400" smtClean="0"/>
              <a:t>V</a:t>
            </a:r>
            <a:r>
              <a:rPr lang="en-US" altLang="ja-JP" sz="2400" b="1" baseline="30000" smtClean="0"/>
              <a:t>μ</a:t>
            </a:r>
            <a:r>
              <a:rPr lang="en-US" altLang="ja-JP" sz="2400" smtClean="0"/>
              <a:t>V</a:t>
            </a:r>
            <a:r>
              <a:rPr lang="en-US" altLang="ja-JP" sz="2400" b="1" baseline="30000" smtClean="0"/>
              <a:t>ν</a:t>
            </a:r>
            <a:r>
              <a:rPr lang="en-US" altLang="ja-JP" sz="2400" smtClean="0"/>
              <a:t>,     </a:t>
            </a:r>
          </a:p>
          <a:p>
            <a:pPr eaLnBrk="1" hangingPunct="1">
              <a:buFontTx/>
              <a:buNone/>
            </a:pPr>
            <a:r>
              <a:rPr lang="en-US" altLang="ja-JP" sz="2400" smtClean="0"/>
              <a:t>	L</a:t>
            </a:r>
            <a:r>
              <a:rPr lang="en-US" altLang="ja-JP" sz="2400" b="1" baseline="-25000" smtClean="0"/>
              <a:t>μν</a:t>
            </a:r>
            <a:r>
              <a:rPr lang="en-US" altLang="ja-JP" sz="2400" smtClean="0"/>
              <a:t>= Ag</a:t>
            </a:r>
            <a:r>
              <a:rPr lang="en-US" altLang="ja-JP" sz="2400" b="1" baseline="-25000" smtClean="0"/>
              <a:t>μν</a:t>
            </a:r>
            <a:r>
              <a:rPr lang="en-US" altLang="ja-JP" sz="2400" smtClean="0"/>
              <a:t>k² + Bk</a:t>
            </a:r>
            <a:r>
              <a:rPr lang="en-US" altLang="ja-JP" sz="2400" b="1" baseline="-25000" smtClean="0"/>
              <a:t>μ</a:t>
            </a:r>
            <a:r>
              <a:rPr lang="en-US" altLang="ja-JP" sz="2400" smtClean="0"/>
              <a:t>k</a:t>
            </a:r>
            <a:r>
              <a:rPr lang="en-US" altLang="ja-JP" sz="2400" b="1" baseline="-25000" smtClean="0"/>
              <a:t>ν</a:t>
            </a:r>
            <a:r>
              <a:rPr lang="en-US" altLang="ja-JP" sz="2400" smtClean="0"/>
              <a:t>+ Cg</a:t>
            </a:r>
            <a:r>
              <a:rPr lang="en-US" altLang="ja-JP" sz="2400" b="1" baseline="-25000" smtClean="0"/>
              <a:t>μν</a:t>
            </a:r>
            <a:r>
              <a:rPr lang="en-US" altLang="ja-JP" sz="2400" smtClean="0"/>
              <a:t>k</a:t>
            </a:r>
            <a:r>
              <a:rPr lang="en-US" altLang="ja-JP" sz="2400" b="1" smtClean="0"/>
              <a:t>₃</a:t>
            </a:r>
            <a:r>
              <a:rPr lang="en-US" altLang="ja-JP" sz="2400" smtClean="0"/>
              <a:t>    </a:t>
            </a:r>
          </a:p>
          <a:p>
            <a:pPr eaLnBrk="1" hangingPunct="1">
              <a:buFontTx/>
              <a:buNone/>
            </a:pPr>
            <a:r>
              <a:rPr lang="en-US" altLang="ja-JP" sz="2400" smtClean="0"/>
              <a:t>	+ Dg</a:t>
            </a:r>
            <a:r>
              <a:rPr lang="en-US" altLang="ja-JP" sz="2400" b="1" baseline="-25000" smtClean="0"/>
              <a:t>3μ</a:t>
            </a:r>
            <a:r>
              <a:rPr lang="en-US" altLang="ja-JP" sz="2400" smtClean="0"/>
              <a:t>g</a:t>
            </a:r>
            <a:r>
              <a:rPr lang="en-US" altLang="ja-JP" sz="2400" b="1" baseline="-25000" smtClean="0"/>
              <a:t>3ν</a:t>
            </a:r>
            <a:r>
              <a:rPr lang="en-US" altLang="ja-JP" sz="2400" smtClean="0"/>
              <a:t>k² + Eg</a:t>
            </a:r>
            <a:r>
              <a:rPr lang="en-US" altLang="ja-JP" sz="2400" b="1" baseline="-25000" smtClean="0"/>
              <a:t>3μ</a:t>
            </a:r>
            <a:r>
              <a:rPr lang="en-US" altLang="ja-JP" sz="2400" smtClean="0"/>
              <a:t>g</a:t>
            </a:r>
            <a:r>
              <a:rPr lang="en-US" altLang="ja-JP" sz="2400" b="1" baseline="-25000" smtClean="0"/>
              <a:t>3ν</a:t>
            </a:r>
            <a:r>
              <a:rPr lang="en-US" altLang="ja-JP" sz="2400" smtClean="0"/>
              <a:t>k₃²</a:t>
            </a:r>
          </a:p>
          <a:p>
            <a:pPr eaLnBrk="1" hangingPunct="1">
              <a:buFontTx/>
              <a:buNone/>
            </a:pPr>
            <a:r>
              <a:rPr lang="en-US" altLang="ja-JP" sz="2400" smtClean="0"/>
              <a:t>	+ F(g</a:t>
            </a:r>
            <a:r>
              <a:rPr lang="en-US" altLang="ja-JP" sz="2400" b="1" baseline="-25000" smtClean="0"/>
              <a:t>3μ</a:t>
            </a:r>
            <a:r>
              <a:rPr lang="en-US" altLang="ja-JP" sz="2400" smtClean="0"/>
              <a:t>k</a:t>
            </a:r>
            <a:r>
              <a:rPr lang="en-US" altLang="ja-JP" sz="2400" b="1" smtClean="0"/>
              <a:t>₃</a:t>
            </a:r>
            <a:r>
              <a:rPr lang="en-US" altLang="ja-JP" sz="2400" smtClean="0"/>
              <a:t>k</a:t>
            </a:r>
            <a:r>
              <a:rPr lang="en-US" altLang="ja-JP" sz="2400" b="1" baseline="-25000" smtClean="0"/>
              <a:t>ν </a:t>
            </a:r>
            <a:r>
              <a:rPr lang="en-US" altLang="ja-JP" sz="2400" smtClean="0"/>
              <a:t>+ g</a:t>
            </a:r>
            <a:r>
              <a:rPr lang="en-US" altLang="ja-JP" sz="2400" b="1" baseline="-25000" smtClean="0"/>
              <a:t>3ν</a:t>
            </a:r>
            <a:r>
              <a:rPr lang="en-US" altLang="ja-JP" sz="2400" smtClean="0"/>
              <a:t>k</a:t>
            </a:r>
            <a:r>
              <a:rPr lang="en-US" altLang="ja-JP" sz="2400" b="1" smtClean="0"/>
              <a:t>₃</a:t>
            </a:r>
            <a:r>
              <a:rPr lang="en-US" altLang="ja-JP" sz="2400" smtClean="0"/>
              <a:t>k</a:t>
            </a:r>
            <a:r>
              <a:rPr lang="en-US" altLang="ja-JP" sz="2400" b="1" baseline="-25000" smtClean="0"/>
              <a:t>μ</a:t>
            </a:r>
            <a:r>
              <a:rPr lang="en-US" altLang="ja-JP" sz="2400" smtClean="0"/>
              <a:t>) + iGɛ</a:t>
            </a:r>
            <a:r>
              <a:rPr lang="en-US" altLang="ja-JP" sz="2400" b="1" baseline="-25000" smtClean="0"/>
              <a:t>3μνλ</a:t>
            </a:r>
            <a:r>
              <a:rPr lang="en-US" altLang="ja-JP" sz="2400" smtClean="0"/>
              <a:t>k</a:t>
            </a:r>
            <a:r>
              <a:rPr lang="en-US" altLang="ja-JP" sz="2400" b="1" baseline="30000" smtClean="0"/>
              <a:t>λ</a:t>
            </a:r>
          </a:p>
          <a:p>
            <a:pPr eaLnBrk="1" hangingPunct="1">
              <a:buFontTx/>
              <a:buNone/>
            </a:pPr>
            <a:r>
              <a:rPr lang="en-US" altLang="ja-JP" sz="2400" smtClean="0"/>
              <a:t>	- M²g</a:t>
            </a:r>
            <a:r>
              <a:rPr lang="en-US" altLang="ja-JP" sz="2400" b="1" baseline="-25000" smtClean="0"/>
              <a:t>μν</a:t>
            </a:r>
            <a:r>
              <a:rPr lang="en-US" altLang="ja-JP" sz="2400" smtClean="0"/>
              <a:t>-ΔM²g</a:t>
            </a:r>
            <a:r>
              <a:rPr lang="en-US" altLang="ja-JP" sz="2400" b="1" baseline="-25000" smtClean="0"/>
              <a:t>3μ</a:t>
            </a:r>
            <a:r>
              <a:rPr lang="en-US" altLang="ja-JP" sz="2400" smtClean="0"/>
              <a:t>g</a:t>
            </a:r>
            <a:r>
              <a:rPr lang="en-US" altLang="ja-JP" sz="2400" b="1" baseline="-25000" smtClean="0"/>
              <a:t>3ν</a:t>
            </a:r>
          </a:p>
          <a:p>
            <a:pPr eaLnBrk="1" hangingPunct="1">
              <a:buFontTx/>
              <a:buNone/>
            </a:pPr>
            <a:endParaRPr lang="en-US" altLang="ja-JP" sz="2400" b="1" baseline="-25000" smtClean="0"/>
          </a:p>
          <a:p>
            <a:pPr eaLnBrk="1" hangingPunct="1"/>
            <a:r>
              <a:rPr lang="en-US" altLang="ja-JP" sz="2800" smtClean="0"/>
              <a:t>Induced Chern-Simons term:  </a:t>
            </a:r>
            <a:r>
              <a:rPr lang="en-US" altLang="ja-JP" sz="2400" smtClean="0"/>
              <a:t>iGɛ</a:t>
            </a:r>
            <a:r>
              <a:rPr lang="en-US" altLang="ja-JP" sz="2400" b="1" baseline="-25000" smtClean="0"/>
              <a:t>3μνλ</a:t>
            </a:r>
            <a:r>
              <a:rPr lang="en-US" altLang="ja-JP" sz="2400" smtClean="0"/>
              <a:t>k</a:t>
            </a:r>
            <a:r>
              <a:rPr lang="en-US" altLang="ja-JP" sz="2400" b="1" baseline="30000" smtClean="0"/>
              <a:t>λ</a:t>
            </a:r>
            <a:endParaRPr lang="en-US" altLang="ja-JP" sz="2400" smtClean="0"/>
          </a:p>
          <a:p>
            <a:pPr eaLnBrk="1" hangingPunct="1">
              <a:buFontTx/>
              <a:buNone/>
            </a:pPr>
            <a:r>
              <a:rPr lang="en-US" altLang="ja-JP" smtClean="0"/>
              <a:t>	     (</a:t>
            </a:r>
            <a:r>
              <a:rPr lang="en-US" altLang="ja-JP" sz="2400" i="1" smtClean="0"/>
              <a:t>S.M.Carrol, G.B.Fried, and R.Jackiw (90),</a:t>
            </a:r>
          </a:p>
          <a:p>
            <a:pPr eaLnBrk="1" hangingPunct="1">
              <a:buFontTx/>
              <a:buNone/>
            </a:pPr>
            <a:r>
              <a:rPr lang="en-US" altLang="ja-JP" sz="2400" i="1" smtClean="0"/>
              <a:t>	         rotation of photon polarization)</a:t>
            </a:r>
          </a:p>
          <a:p>
            <a:pPr eaLnBrk="1" hangingPunct="1"/>
            <a:r>
              <a:rPr lang="en-US" altLang="ja-JP" sz="2800" smtClean="0"/>
              <a:t>Induced Schwinger term in current algebra:</a:t>
            </a:r>
            <a:r>
              <a:rPr lang="en-US" altLang="ja-JP" smtClean="0"/>
              <a:t>             </a:t>
            </a:r>
          </a:p>
          <a:p>
            <a:pPr eaLnBrk="1" hangingPunct="1">
              <a:buFontTx/>
              <a:buNone/>
            </a:pPr>
            <a:r>
              <a:rPr lang="en-US" altLang="ja-JP" smtClean="0"/>
              <a:t>	</a:t>
            </a:r>
            <a:r>
              <a:rPr lang="en-US" altLang="ja-JP" sz="2400" smtClean="0"/>
              <a:t>[j₀(0),j</a:t>
            </a:r>
            <a:r>
              <a:rPr lang="en-US" altLang="ja-JP" sz="2400" b="1" baseline="-25000" smtClean="0"/>
              <a:t>i</a:t>
            </a:r>
            <a:r>
              <a:rPr lang="en-US" altLang="ja-JP" sz="2400" smtClean="0"/>
              <a:t>(x)] = C</a:t>
            </a:r>
            <a:r>
              <a:rPr lang="en-US" altLang="ja-JP" sz="2400" b="1" smtClean="0"/>
              <a:t>ε</a:t>
            </a:r>
            <a:r>
              <a:rPr lang="en-US" altLang="ja-JP" sz="2400" b="1" baseline="-25000" smtClean="0"/>
              <a:t>30ik</a:t>
            </a:r>
            <a:r>
              <a:rPr lang="en-US" altLang="ja-JP" sz="2400" smtClean="0">
                <a:cs typeface="Arial" charset="0"/>
              </a:rPr>
              <a:t>∂</a:t>
            </a:r>
            <a:r>
              <a:rPr lang="en-US" altLang="ja-JP" sz="2400" b="1" baseline="30000" smtClean="0"/>
              <a:t>k</a:t>
            </a:r>
            <a:r>
              <a:rPr lang="en-US" altLang="ja-JP" sz="2400" smtClean="0"/>
              <a:t>δ³(x),    </a:t>
            </a:r>
          </a:p>
          <a:p>
            <a:pPr lvl="1" eaLnBrk="1" hangingPunct="1">
              <a:buFontTx/>
              <a:buNone/>
            </a:pPr>
            <a:r>
              <a:rPr lang="en-US" altLang="ja-JP" sz="2400" smtClean="0"/>
              <a:t>		        	  C ∼ gv</a:t>
            </a:r>
            <a:r>
              <a:rPr lang="en-US" altLang="ja-JP" sz="2400" b="1" smtClean="0"/>
              <a:t>Λ</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4294967295"/>
          </p:nvPr>
        </p:nvSpPr>
        <p:spPr>
          <a:xfrm>
            <a:off x="0" y="381000"/>
            <a:ext cx="8229600" cy="6248400"/>
          </a:xfrm>
        </p:spPr>
        <p:txBody>
          <a:bodyPr/>
          <a:lstStyle/>
          <a:p>
            <a:pPr eaLnBrk="1" hangingPunct="1"/>
            <a:r>
              <a:rPr lang="en-US" altLang="ja-JP" smtClean="0"/>
              <a:t> Newtonian anomaly: classical behavior of quasiparticles</a:t>
            </a:r>
          </a:p>
          <a:p>
            <a:pPr eaLnBrk="1" hangingPunct="1">
              <a:buFontTx/>
              <a:buNone/>
            </a:pPr>
            <a:r>
              <a:rPr lang="en-US" altLang="ja-JP" sz="2400" smtClean="0"/>
              <a:t>		</a:t>
            </a:r>
            <a:r>
              <a:rPr lang="ja-JP" altLang="en-US" sz="2400" smtClean="0"/>
              <a:t>　</a:t>
            </a:r>
            <a:r>
              <a:rPr lang="en-US" altLang="ja-JP" sz="2400" smtClean="0"/>
              <a:t>E. g. Bogoliubov-Valatin fermion</a:t>
            </a:r>
          </a:p>
          <a:p>
            <a:pPr eaLnBrk="1" hangingPunct="1">
              <a:buFontTx/>
              <a:buNone/>
            </a:pPr>
            <a:r>
              <a:rPr lang="ja-JP" altLang="en-US" sz="2400" smtClean="0"/>
              <a:t>　         	</a:t>
            </a:r>
            <a:r>
              <a:rPr lang="en-US" altLang="ja-JP" sz="2400" smtClean="0"/>
              <a:t>Landau phonon-roton</a:t>
            </a:r>
          </a:p>
          <a:p>
            <a:pPr eaLnBrk="1" hangingPunct="1"/>
            <a:r>
              <a:rPr lang="en-US" altLang="ja-JP" smtClean="0"/>
              <a:t>Question: </a:t>
            </a:r>
            <a:r>
              <a:rPr lang="ja-JP" altLang="en-US" smtClean="0"/>
              <a:t>音は重力の下で落ちるか？</a:t>
            </a:r>
          </a:p>
          <a:p>
            <a:pPr eaLnBrk="1" hangingPunct="1">
              <a:buFontTx/>
              <a:buNone/>
            </a:pPr>
            <a:endParaRPr lang="ja-JP" altLang="en-US" smtClean="0"/>
          </a:p>
          <a:p>
            <a:pPr eaLnBrk="1" hangingPunct="1"/>
            <a:r>
              <a:rPr lang="ja-JP" altLang="en-US" smtClean="0"/>
              <a:t> </a:t>
            </a:r>
            <a:r>
              <a:rPr lang="en-US" altLang="ja-JP" smtClean="0"/>
              <a:t>Simplified Hamiltonian:</a:t>
            </a:r>
          </a:p>
          <a:p>
            <a:pPr eaLnBrk="1" hangingPunct="1">
              <a:buFontTx/>
              <a:buNone/>
            </a:pPr>
            <a:r>
              <a:rPr lang="en-US" altLang="ja-JP" smtClean="0"/>
              <a:t>	H = ap⁴ - bp² + V(x)</a:t>
            </a:r>
          </a:p>
          <a:p>
            <a:pPr eaLnBrk="1" hangingPunct="1">
              <a:buFontTx/>
              <a:buNone/>
            </a:pPr>
            <a:r>
              <a:rPr lang="en-US" altLang="ja-JP" smtClean="0"/>
              <a:t> 	d</a:t>
            </a:r>
            <a:r>
              <a:rPr lang="en-US" altLang="ja-JP" sz="2800" smtClean="0"/>
              <a:t>x/dt</a:t>
            </a:r>
            <a:r>
              <a:rPr lang="en-US" altLang="ja-JP" smtClean="0"/>
              <a:t> = v = 4ap³ - 2bp</a:t>
            </a:r>
          </a:p>
          <a:p>
            <a:pPr eaLnBrk="1" hangingPunct="1">
              <a:buFontTx/>
              <a:buNone/>
            </a:pPr>
            <a:r>
              <a:rPr lang="en-US" altLang="ja-JP" smtClean="0"/>
              <a:t>	dp/dt = - dV/dx</a:t>
            </a:r>
          </a:p>
          <a:p>
            <a:pPr eaLnBrk="1" hangingPunct="1">
              <a:buFontTx/>
              <a:buNone/>
            </a:pPr>
            <a:r>
              <a:rPr lang="en-US" altLang="ja-JP" smtClean="0"/>
              <a:t>	L = pv(p)</a:t>
            </a:r>
            <a:r>
              <a:rPr lang="en-US" altLang="ja-JP" sz="2800" smtClean="0"/>
              <a:t> – H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title"/>
          </p:nvPr>
        </p:nvSpPr>
        <p:spPr>
          <a:xfrm>
            <a:off x="1143000" y="304800"/>
            <a:ext cx="6781800" cy="1173163"/>
          </a:xfrm>
        </p:spPr>
        <p:txBody>
          <a:bodyPr/>
          <a:lstStyle/>
          <a:p>
            <a:pPr eaLnBrk="1" hangingPunct="1"/>
            <a:r>
              <a:rPr lang="el-GR" altLang="ja-JP" sz="3200" smtClean="0">
                <a:cs typeface="Arial" charset="0"/>
              </a:rPr>
              <a:t>ω</a:t>
            </a:r>
            <a:r>
              <a:rPr lang="en-US" altLang="ja-JP" sz="3200" smtClean="0"/>
              <a:t> = ap⁴ - bp²,  a, b&gt;0</a:t>
            </a:r>
          </a:p>
        </p:txBody>
      </p:sp>
      <p:pic>
        <p:nvPicPr>
          <p:cNvPr id="39939" name="Picture 4" descr="HN2FWC00"/>
          <p:cNvPicPr>
            <a:picLocks noGrp="1" noChangeAspect="1" noChangeArrowheads="1"/>
          </p:cNvPicPr>
          <p:nvPr>
            <p:ph idx="1"/>
          </p:nvPr>
        </p:nvPicPr>
        <p:blipFill>
          <a:blip r:embed="rId2"/>
          <a:srcRect/>
          <a:stretch>
            <a:fillRect/>
          </a:stretch>
        </p:blipFill>
        <p:spPr>
          <a:xfrm>
            <a:off x="2438400" y="2057400"/>
            <a:ext cx="4267200" cy="2982913"/>
          </a:xfrm>
          <a:noFill/>
        </p:spPr>
      </p:pic>
      <p:sp>
        <p:nvSpPr>
          <p:cNvPr id="39940" name="Line 8"/>
          <p:cNvSpPr>
            <a:spLocks noChangeShapeType="1"/>
          </p:cNvSpPr>
          <p:nvPr/>
        </p:nvSpPr>
        <p:spPr bwMode="auto">
          <a:xfrm>
            <a:off x="5562600" y="3657600"/>
            <a:ext cx="0" cy="2209800"/>
          </a:xfrm>
          <a:prstGeom prst="line">
            <a:avLst/>
          </a:prstGeom>
          <a:noFill/>
          <a:ln w="9525">
            <a:solidFill>
              <a:schemeClr val="tx1"/>
            </a:solidFill>
            <a:prstDash val="dash"/>
            <a:round/>
            <a:headEnd/>
            <a:tailEnd/>
          </a:ln>
        </p:spPr>
        <p:txBody>
          <a:bodyPr/>
          <a:lstStyle/>
          <a:p>
            <a:endParaRPr lang="ja-JP" altLang="en-US"/>
          </a:p>
        </p:txBody>
      </p:sp>
      <p:sp>
        <p:nvSpPr>
          <p:cNvPr id="39941" name="Line 9"/>
          <p:cNvSpPr>
            <a:spLocks noChangeShapeType="1"/>
          </p:cNvSpPr>
          <p:nvPr/>
        </p:nvSpPr>
        <p:spPr bwMode="auto">
          <a:xfrm>
            <a:off x="3505200" y="3429000"/>
            <a:ext cx="0" cy="2362200"/>
          </a:xfrm>
          <a:prstGeom prst="line">
            <a:avLst/>
          </a:prstGeom>
          <a:noFill/>
          <a:ln w="9525">
            <a:solidFill>
              <a:schemeClr val="tx1"/>
            </a:solidFill>
            <a:prstDash val="dash"/>
            <a:round/>
            <a:headEnd/>
            <a:tailEnd/>
          </a:ln>
        </p:spPr>
        <p:txBody>
          <a:bodyPr/>
          <a:lstStyle/>
          <a:p>
            <a:endParaRPr lang="ja-JP" altLang="en-US"/>
          </a:p>
        </p:txBody>
      </p:sp>
      <p:sp>
        <p:nvSpPr>
          <p:cNvPr id="39942" name="Line 10"/>
          <p:cNvSpPr>
            <a:spLocks noChangeShapeType="1"/>
          </p:cNvSpPr>
          <p:nvPr/>
        </p:nvSpPr>
        <p:spPr bwMode="auto">
          <a:xfrm>
            <a:off x="4572000" y="4876800"/>
            <a:ext cx="0" cy="914400"/>
          </a:xfrm>
          <a:prstGeom prst="line">
            <a:avLst/>
          </a:prstGeom>
          <a:noFill/>
          <a:ln w="9525">
            <a:solidFill>
              <a:schemeClr val="tx1"/>
            </a:solidFill>
            <a:prstDash val="dash"/>
            <a:round/>
            <a:headEnd/>
            <a:tailEnd/>
          </a:ln>
        </p:spPr>
        <p:txBody>
          <a:bodyPr/>
          <a:lstStyle/>
          <a:p>
            <a:endParaRPr lang="ja-JP" altLang="en-US"/>
          </a:p>
        </p:txBody>
      </p:sp>
      <p:sp>
        <p:nvSpPr>
          <p:cNvPr id="39943" name="Text Box 11"/>
          <p:cNvSpPr txBox="1">
            <a:spLocks noChangeArrowheads="1"/>
          </p:cNvSpPr>
          <p:nvPr/>
        </p:nvSpPr>
        <p:spPr bwMode="auto">
          <a:xfrm>
            <a:off x="5943600" y="5105400"/>
            <a:ext cx="735013" cy="457200"/>
          </a:xfrm>
          <a:prstGeom prst="rect">
            <a:avLst/>
          </a:prstGeom>
          <a:noFill/>
          <a:ln w="9525">
            <a:noFill/>
            <a:miter lim="800000"/>
            <a:headEnd/>
            <a:tailEnd/>
          </a:ln>
        </p:spPr>
        <p:txBody>
          <a:bodyPr wrap="none">
            <a:spAutoFit/>
          </a:bodyPr>
          <a:lstStyle/>
          <a:p>
            <a:r>
              <a:rPr lang="en-US" altLang="ja-JP" b="1"/>
              <a:t>V&gt;0</a:t>
            </a:r>
          </a:p>
        </p:txBody>
      </p:sp>
      <p:sp>
        <p:nvSpPr>
          <p:cNvPr id="39944" name="Text Box 12"/>
          <p:cNvSpPr txBox="1">
            <a:spLocks noChangeArrowheads="1"/>
          </p:cNvSpPr>
          <p:nvPr/>
        </p:nvSpPr>
        <p:spPr bwMode="auto">
          <a:xfrm>
            <a:off x="4724400" y="5105400"/>
            <a:ext cx="735013" cy="457200"/>
          </a:xfrm>
          <a:prstGeom prst="rect">
            <a:avLst/>
          </a:prstGeom>
          <a:noFill/>
          <a:ln w="9525">
            <a:noFill/>
            <a:miter lim="800000"/>
            <a:headEnd/>
            <a:tailEnd/>
          </a:ln>
        </p:spPr>
        <p:txBody>
          <a:bodyPr wrap="none">
            <a:spAutoFit/>
          </a:bodyPr>
          <a:lstStyle/>
          <a:p>
            <a:r>
              <a:rPr lang="en-US" altLang="ja-JP" b="1"/>
              <a:t>V&lt;0</a:t>
            </a:r>
          </a:p>
        </p:txBody>
      </p:sp>
      <p:sp>
        <p:nvSpPr>
          <p:cNvPr id="39945" name="Text Box 13"/>
          <p:cNvSpPr txBox="1">
            <a:spLocks noChangeArrowheads="1"/>
          </p:cNvSpPr>
          <p:nvPr/>
        </p:nvSpPr>
        <p:spPr bwMode="auto">
          <a:xfrm>
            <a:off x="3657600" y="5105400"/>
            <a:ext cx="735013" cy="457200"/>
          </a:xfrm>
          <a:prstGeom prst="rect">
            <a:avLst/>
          </a:prstGeom>
          <a:noFill/>
          <a:ln w="9525">
            <a:noFill/>
            <a:miter lim="800000"/>
            <a:headEnd/>
            <a:tailEnd/>
          </a:ln>
        </p:spPr>
        <p:txBody>
          <a:bodyPr wrap="none">
            <a:spAutoFit/>
          </a:bodyPr>
          <a:lstStyle/>
          <a:p>
            <a:r>
              <a:rPr lang="en-US" altLang="ja-JP" b="1"/>
              <a:t>V&gt;0</a:t>
            </a:r>
          </a:p>
        </p:txBody>
      </p:sp>
      <p:sp>
        <p:nvSpPr>
          <p:cNvPr id="39946" name="Text Box 14"/>
          <p:cNvSpPr txBox="1">
            <a:spLocks noChangeArrowheads="1"/>
          </p:cNvSpPr>
          <p:nvPr/>
        </p:nvSpPr>
        <p:spPr bwMode="auto">
          <a:xfrm>
            <a:off x="2590800" y="5105400"/>
            <a:ext cx="735013" cy="457200"/>
          </a:xfrm>
          <a:prstGeom prst="rect">
            <a:avLst/>
          </a:prstGeom>
          <a:noFill/>
          <a:ln w="9525">
            <a:noFill/>
            <a:miter lim="800000"/>
            <a:headEnd/>
            <a:tailEnd/>
          </a:ln>
        </p:spPr>
        <p:txBody>
          <a:bodyPr wrap="none">
            <a:spAutoFit/>
          </a:bodyPr>
          <a:lstStyle/>
          <a:p>
            <a:r>
              <a:rPr lang="en-US" altLang="ja-JP" b="1"/>
              <a:t>V&lt;0</a:t>
            </a:r>
          </a:p>
        </p:txBody>
      </p:sp>
      <p:sp>
        <p:nvSpPr>
          <p:cNvPr id="39947" name="Text Box 15"/>
          <p:cNvSpPr txBox="1">
            <a:spLocks noChangeArrowheads="1"/>
          </p:cNvSpPr>
          <p:nvPr/>
        </p:nvSpPr>
        <p:spPr bwMode="auto">
          <a:xfrm>
            <a:off x="6477000" y="4495800"/>
            <a:ext cx="369888" cy="457200"/>
          </a:xfrm>
          <a:prstGeom prst="rect">
            <a:avLst/>
          </a:prstGeom>
          <a:noFill/>
          <a:ln w="9525">
            <a:noFill/>
            <a:miter lim="800000"/>
            <a:headEnd/>
            <a:tailEnd/>
          </a:ln>
        </p:spPr>
        <p:txBody>
          <a:bodyPr wrap="none">
            <a:spAutoFit/>
          </a:bodyPr>
          <a:lstStyle/>
          <a:p>
            <a:r>
              <a:rPr lang="en-US" altLang="ja-JP" b="1"/>
              <a:t>p</a:t>
            </a:r>
          </a:p>
        </p:txBody>
      </p:sp>
      <p:sp>
        <p:nvSpPr>
          <p:cNvPr id="39948" name="Text Box 16"/>
          <p:cNvSpPr txBox="1">
            <a:spLocks noChangeArrowheads="1"/>
          </p:cNvSpPr>
          <p:nvPr/>
        </p:nvSpPr>
        <p:spPr bwMode="auto">
          <a:xfrm>
            <a:off x="5318125" y="5754688"/>
            <a:ext cx="493713" cy="457200"/>
          </a:xfrm>
          <a:prstGeom prst="rect">
            <a:avLst/>
          </a:prstGeom>
          <a:noFill/>
          <a:ln w="9525">
            <a:noFill/>
            <a:miter lim="800000"/>
            <a:headEnd/>
            <a:tailEnd/>
          </a:ln>
        </p:spPr>
        <p:txBody>
          <a:bodyPr wrap="none">
            <a:spAutoFit/>
          </a:bodyPr>
          <a:lstStyle/>
          <a:p>
            <a:r>
              <a:rPr lang="en-US" altLang="ja-JP" b="1"/>
              <a:t>p</a:t>
            </a:r>
            <a:r>
              <a:rPr lang="en-US" altLang="ja-JP" b="1" baseline="-25000"/>
              <a:t>F</a:t>
            </a:r>
          </a:p>
        </p:txBody>
      </p:sp>
      <p:sp>
        <p:nvSpPr>
          <p:cNvPr id="39949" name="Text Box 17"/>
          <p:cNvSpPr txBox="1">
            <a:spLocks noChangeArrowheads="1"/>
          </p:cNvSpPr>
          <p:nvPr/>
        </p:nvSpPr>
        <p:spPr bwMode="auto">
          <a:xfrm>
            <a:off x="3200400" y="5791200"/>
            <a:ext cx="679450" cy="457200"/>
          </a:xfrm>
          <a:prstGeom prst="rect">
            <a:avLst/>
          </a:prstGeom>
          <a:noFill/>
          <a:ln w="9525">
            <a:noFill/>
            <a:miter lim="800000"/>
            <a:headEnd/>
            <a:tailEnd/>
          </a:ln>
        </p:spPr>
        <p:txBody>
          <a:bodyPr wrap="none">
            <a:spAutoFit/>
          </a:bodyPr>
          <a:lstStyle/>
          <a:p>
            <a:r>
              <a:rPr lang="en-US" altLang="ja-JP" b="1"/>
              <a:t>- p</a:t>
            </a:r>
            <a:r>
              <a:rPr lang="en-US" altLang="ja-JP" b="1" baseline="-25000"/>
              <a:t>F</a:t>
            </a:r>
          </a:p>
        </p:txBody>
      </p:sp>
      <p:sp>
        <p:nvSpPr>
          <p:cNvPr id="39950" name="Text Box 18"/>
          <p:cNvSpPr txBox="1">
            <a:spLocks noChangeArrowheads="1"/>
          </p:cNvSpPr>
          <p:nvPr/>
        </p:nvSpPr>
        <p:spPr bwMode="auto">
          <a:xfrm>
            <a:off x="4648200" y="3048000"/>
            <a:ext cx="549275" cy="457200"/>
          </a:xfrm>
          <a:prstGeom prst="rect">
            <a:avLst/>
          </a:prstGeom>
          <a:noFill/>
          <a:ln w="9525">
            <a:noFill/>
            <a:miter lim="800000"/>
            <a:headEnd/>
            <a:tailEnd/>
          </a:ln>
        </p:spPr>
        <p:txBody>
          <a:bodyPr>
            <a:spAutoFit/>
          </a:bodyPr>
          <a:lstStyle/>
          <a:p>
            <a:r>
              <a:rPr lang="en-US" altLang="ja-JP" b="1"/>
              <a:t>E</a:t>
            </a:r>
            <a:r>
              <a:rPr lang="en-US" altLang="ja-JP" b="1" baseline="-25000"/>
              <a:t>F</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title"/>
          </p:nvPr>
        </p:nvSpPr>
        <p:spPr/>
        <p:txBody>
          <a:bodyPr/>
          <a:lstStyle/>
          <a:p>
            <a:pPr eaLnBrk="1" hangingPunct="1"/>
            <a:r>
              <a:rPr lang="en-US" altLang="ja-JP" sz="3200" smtClean="0"/>
              <a:t>v = d</a:t>
            </a:r>
            <a:r>
              <a:rPr lang="el-GR" altLang="ja-JP" sz="3200" smtClean="0">
                <a:cs typeface="Arial" charset="0"/>
              </a:rPr>
              <a:t>ω</a:t>
            </a:r>
            <a:r>
              <a:rPr lang="en-US" altLang="ja-JP" sz="3200" smtClean="0"/>
              <a:t>/dp = 4ap</a:t>
            </a:r>
            <a:r>
              <a:rPr lang="en-US" altLang="ja-JP" sz="2800" b="1" baseline="30000" smtClean="0"/>
              <a:t>3</a:t>
            </a:r>
            <a:r>
              <a:rPr lang="en-US" altLang="ja-JP" sz="3200" smtClean="0"/>
              <a:t> - 2bp</a:t>
            </a:r>
          </a:p>
        </p:txBody>
      </p:sp>
      <p:pic>
        <p:nvPicPr>
          <p:cNvPr id="40963" name="Picture 4" descr="HOGAFW00"/>
          <p:cNvPicPr>
            <a:picLocks noGrp="1" noChangeAspect="1" noChangeArrowheads="1"/>
          </p:cNvPicPr>
          <p:nvPr>
            <p:ph idx="1"/>
          </p:nvPr>
        </p:nvPicPr>
        <p:blipFill>
          <a:blip r:embed="rId2"/>
          <a:srcRect/>
          <a:stretch>
            <a:fillRect/>
          </a:stretch>
        </p:blipFill>
        <p:spPr>
          <a:xfrm>
            <a:off x="2590800" y="1905000"/>
            <a:ext cx="4254500" cy="4191000"/>
          </a:xfr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val 5"/>
          <p:cNvSpPr>
            <a:spLocks noChangeArrowheads="1"/>
          </p:cNvSpPr>
          <p:nvPr/>
        </p:nvSpPr>
        <p:spPr bwMode="auto">
          <a:xfrm>
            <a:off x="3276600" y="2362200"/>
            <a:ext cx="2438400" cy="2286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1987" name="Line 7"/>
          <p:cNvSpPr>
            <a:spLocks noChangeShapeType="1"/>
          </p:cNvSpPr>
          <p:nvPr/>
        </p:nvSpPr>
        <p:spPr bwMode="auto">
          <a:xfrm>
            <a:off x="5105400" y="914400"/>
            <a:ext cx="0" cy="1600200"/>
          </a:xfrm>
          <a:prstGeom prst="line">
            <a:avLst/>
          </a:prstGeom>
          <a:noFill/>
          <a:ln w="9525">
            <a:solidFill>
              <a:schemeClr val="tx1"/>
            </a:solidFill>
            <a:round/>
            <a:headEnd/>
            <a:tailEnd type="triangle" w="med" len="med"/>
          </a:ln>
        </p:spPr>
        <p:txBody>
          <a:bodyPr/>
          <a:lstStyle/>
          <a:p>
            <a:endParaRPr lang="ja-JP" altLang="en-US"/>
          </a:p>
        </p:txBody>
      </p:sp>
      <p:sp>
        <p:nvSpPr>
          <p:cNvPr id="41988" name="Line 8"/>
          <p:cNvSpPr>
            <a:spLocks noChangeShapeType="1"/>
          </p:cNvSpPr>
          <p:nvPr/>
        </p:nvSpPr>
        <p:spPr bwMode="auto">
          <a:xfrm flipV="1">
            <a:off x="3810000" y="2514600"/>
            <a:ext cx="0" cy="1905000"/>
          </a:xfrm>
          <a:prstGeom prst="line">
            <a:avLst/>
          </a:prstGeom>
          <a:noFill/>
          <a:ln w="9525">
            <a:solidFill>
              <a:schemeClr val="tx1"/>
            </a:solidFill>
            <a:prstDash val="dash"/>
            <a:round/>
            <a:headEnd/>
            <a:tailEnd type="triangle" w="med" len="med"/>
          </a:ln>
        </p:spPr>
        <p:txBody>
          <a:bodyPr/>
          <a:lstStyle/>
          <a:p>
            <a:endParaRPr lang="ja-JP" altLang="en-US"/>
          </a:p>
        </p:txBody>
      </p:sp>
      <p:sp>
        <p:nvSpPr>
          <p:cNvPr id="41989" name="Line 9"/>
          <p:cNvSpPr>
            <a:spLocks noChangeShapeType="1"/>
          </p:cNvSpPr>
          <p:nvPr/>
        </p:nvSpPr>
        <p:spPr bwMode="auto">
          <a:xfrm>
            <a:off x="5105400" y="4495800"/>
            <a:ext cx="0" cy="1447800"/>
          </a:xfrm>
          <a:prstGeom prst="line">
            <a:avLst/>
          </a:prstGeom>
          <a:noFill/>
          <a:ln w="9525">
            <a:solidFill>
              <a:schemeClr val="tx1"/>
            </a:solidFill>
            <a:round/>
            <a:headEnd/>
            <a:tailEnd type="triangle" w="med" len="med"/>
          </a:ln>
        </p:spPr>
        <p:txBody>
          <a:bodyPr/>
          <a:lstStyle/>
          <a:p>
            <a:endParaRPr lang="ja-JP" altLang="en-US"/>
          </a:p>
        </p:txBody>
      </p:sp>
      <p:sp>
        <p:nvSpPr>
          <p:cNvPr id="41990" name="Text Box 10"/>
          <p:cNvSpPr txBox="1">
            <a:spLocks noChangeArrowheads="1"/>
          </p:cNvSpPr>
          <p:nvPr/>
        </p:nvSpPr>
        <p:spPr bwMode="auto">
          <a:xfrm>
            <a:off x="6705600" y="5029200"/>
            <a:ext cx="1403350" cy="457200"/>
          </a:xfrm>
          <a:prstGeom prst="rect">
            <a:avLst/>
          </a:prstGeom>
          <a:noFill/>
          <a:ln w="9525">
            <a:noFill/>
            <a:miter lim="800000"/>
            <a:headEnd/>
            <a:tailEnd/>
          </a:ln>
        </p:spPr>
        <p:txBody>
          <a:bodyPr wrap="none">
            <a:spAutoFit/>
          </a:bodyPr>
          <a:lstStyle/>
          <a:p>
            <a:r>
              <a:rPr lang="en-US" altLang="ja-JP" b="1"/>
              <a:t> p space</a:t>
            </a:r>
          </a:p>
        </p:txBody>
      </p:sp>
      <p:sp>
        <p:nvSpPr>
          <p:cNvPr id="41991" name="Text Box 11"/>
          <p:cNvSpPr txBox="1">
            <a:spLocks noChangeArrowheads="1"/>
          </p:cNvSpPr>
          <p:nvPr/>
        </p:nvSpPr>
        <p:spPr bwMode="auto">
          <a:xfrm>
            <a:off x="6461125" y="1030288"/>
            <a:ext cx="1235075" cy="457200"/>
          </a:xfrm>
          <a:prstGeom prst="rect">
            <a:avLst/>
          </a:prstGeom>
          <a:noFill/>
          <a:ln w="9525">
            <a:noFill/>
            <a:miter lim="800000"/>
            <a:headEnd/>
            <a:tailEnd/>
          </a:ln>
        </p:spPr>
        <p:txBody>
          <a:bodyPr>
            <a:spAutoFit/>
          </a:bodyPr>
          <a:lstStyle/>
          <a:p>
            <a:r>
              <a:rPr lang="en-US" altLang="ja-JP" b="1"/>
              <a:t>gravity</a:t>
            </a:r>
          </a:p>
        </p:txBody>
      </p:sp>
      <p:sp>
        <p:nvSpPr>
          <p:cNvPr id="41992" name="Line 14"/>
          <p:cNvSpPr>
            <a:spLocks noChangeShapeType="1"/>
          </p:cNvSpPr>
          <p:nvPr/>
        </p:nvSpPr>
        <p:spPr bwMode="auto">
          <a:xfrm>
            <a:off x="7086600" y="1676400"/>
            <a:ext cx="0" cy="609600"/>
          </a:xfrm>
          <a:prstGeom prst="line">
            <a:avLst/>
          </a:prstGeom>
          <a:noFill/>
          <a:ln w="28575">
            <a:solidFill>
              <a:schemeClr val="tx1"/>
            </a:solidFill>
            <a:round/>
            <a:headEnd/>
            <a:tailEnd type="triangle" w="med" len="med"/>
          </a:ln>
        </p:spPr>
        <p:txBody>
          <a:bodyPr/>
          <a:lstStyle/>
          <a:p>
            <a:endParaRPr lang="ja-JP" altLang="en-US"/>
          </a:p>
        </p:txBody>
      </p:sp>
      <p:sp>
        <p:nvSpPr>
          <p:cNvPr id="41993" name="Text Box 15"/>
          <p:cNvSpPr txBox="1">
            <a:spLocks noChangeArrowheads="1"/>
          </p:cNvSpPr>
          <p:nvPr/>
        </p:nvSpPr>
        <p:spPr bwMode="auto">
          <a:xfrm>
            <a:off x="609600" y="990600"/>
            <a:ext cx="3436938" cy="519113"/>
          </a:xfrm>
          <a:prstGeom prst="rect">
            <a:avLst/>
          </a:prstGeom>
          <a:noFill/>
          <a:ln w="9525">
            <a:noFill/>
            <a:miter lim="800000"/>
            <a:headEnd/>
            <a:tailEnd/>
          </a:ln>
        </p:spPr>
        <p:txBody>
          <a:bodyPr wrap="none">
            <a:spAutoFit/>
          </a:bodyPr>
          <a:lstStyle/>
          <a:p>
            <a:r>
              <a:rPr lang="el-GR" altLang="ja-JP" sz="2800" b="1">
                <a:cs typeface="Arial" charset="0"/>
              </a:rPr>
              <a:t>Ψ</a:t>
            </a:r>
            <a:r>
              <a:rPr lang="en-US" altLang="ja-JP" sz="2800">
                <a:cs typeface="Arial" charset="0"/>
              </a:rPr>
              <a:t>= </a:t>
            </a:r>
            <a:r>
              <a:rPr lang="el-GR" altLang="ja-JP" sz="2800" b="1">
                <a:cs typeface="Arial" charset="0"/>
              </a:rPr>
              <a:t>α</a:t>
            </a:r>
            <a:r>
              <a:rPr lang="el-GR" altLang="ja-JP" sz="2800"/>
              <a:t>Ψ</a:t>
            </a:r>
            <a:r>
              <a:rPr lang="en-US" altLang="ja-JP" sz="2800"/>
              <a:t> (p)+</a:t>
            </a:r>
            <a:r>
              <a:rPr lang="el-GR" altLang="ja-JP" sz="2800"/>
              <a:t>βΨ</a:t>
            </a:r>
            <a:r>
              <a:rPr lang="el-GR" altLang="ja-JP" sz="2800" baseline="30000">
                <a:cs typeface="Arial" charset="0"/>
              </a:rPr>
              <a:t>†</a:t>
            </a:r>
            <a:r>
              <a:rPr lang="en-US" altLang="ja-JP" sz="2800">
                <a:cs typeface="Arial" charset="0"/>
              </a:rPr>
              <a:t>(-p)</a:t>
            </a:r>
            <a:endParaRPr lang="el-GR" altLang="ja-JP" sz="280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sz="2400" b="1" smtClean="0">
                <a:ea typeface="ＭＳ ゴシック" pitchFamily="49" charset="-128"/>
              </a:rPr>
              <a:t>Wiedemann  Effect</a:t>
            </a:r>
            <a:br>
              <a:rPr lang="en-US" altLang="ja-JP" sz="2400" b="1" smtClean="0">
                <a:ea typeface="ＭＳ ゴシック" pitchFamily="49" charset="-128"/>
              </a:rPr>
            </a:br>
            <a:r>
              <a:rPr lang="en-US" altLang="ja-JP" sz="2400" b="1" smtClean="0">
                <a:ea typeface="ＭＳ ゴシック" pitchFamily="49" charset="-128"/>
              </a:rPr>
              <a:t>(G. H. Wiedemann</a:t>
            </a:r>
            <a:r>
              <a:rPr lang="ja-JP" altLang="en-US" sz="2400" b="1" smtClean="0">
                <a:ea typeface="ＭＳ ゴシック" pitchFamily="49" charset="-128"/>
              </a:rPr>
              <a:t>　</a:t>
            </a:r>
            <a:r>
              <a:rPr lang="en-US" altLang="ja-JP" sz="2400" b="1" smtClean="0">
                <a:ea typeface="ＭＳ ゴシック" pitchFamily="49" charset="-128"/>
              </a:rPr>
              <a:t>1822-1899)</a:t>
            </a:r>
            <a:br>
              <a:rPr lang="en-US" altLang="ja-JP" sz="2400" b="1" smtClean="0">
                <a:ea typeface="ＭＳ ゴシック" pitchFamily="49" charset="-128"/>
              </a:rPr>
            </a:br>
            <a:endParaRPr lang="en-US" altLang="ja-JP" sz="2400" b="1" smtClean="0">
              <a:ea typeface="ＭＳ ゴシック" pitchFamily="49" charset="-128"/>
            </a:endParaRPr>
          </a:p>
        </p:txBody>
      </p:sp>
      <p:sp>
        <p:nvSpPr>
          <p:cNvPr id="7171" name="Oval 4"/>
          <p:cNvSpPr>
            <a:spLocks noChangeArrowheads="1"/>
          </p:cNvSpPr>
          <p:nvPr/>
        </p:nvSpPr>
        <p:spPr bwMode="auto">
          <a:xfrm>
            <a:off x="3657600" y="2667000"/>
            <a:ext cx="1905000" cy="533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7172" name="Oval 6" descr="横線 (太)"/>
          <p:cNvSpPr>
            <a:spLocks noChangeArrowheads="1"/>
          </p:cNvSpPr>
          <p:nvPr/>
        </p:nvSpPr>
        <p:spPr bwMode="auto">
          <a:xfrm>
            <a:off x="3657600" y="5562600"/>
            <a:ext cx="1905000" cy="533400"/>
          </a:xfrm>
          <a:prstGeom prst="ellipse">
            <a:avLst/>
          </a:prstGeom>
          <a:pattFill prst="dkHorz">
            <a:fgClr>
              <a:schemeClr val="accent1"/>
            </a:fgClr>
            <a:bgClr>
              <a:srgbClr val="FFFFFF"/>
            </a:bgClr>
          </a:pattFill>
          <a:ln w="9525" cap="rnd">
            <a:solidFill>
              <a:schemeClr val="tx1"/>
            </a:solidFill>
            <a:prstDash val="sysDot"/>
            <a:round/>
            <a:headEnd/>
            <a:tailEnd/>
          </a:ln>
        </p:spPr>
        <p:txBody>
          <a:bodyPr wrap="none" anchor="ctr"/>
          <a:lstStyle/>
          <a:p>
            <a:endParaRPr lang="ja-JP" altLang="en-US"/>
          </a:p>
        </p:txBody>
      </p:sp>
      <p:sp>
        <p:nvSpPr>
          <p:cNvPr id="7173" name="Line 8"/>
          <p:cNvSpPr>
            <a:spLocks noChangeShapeType="1"/>
          </p:cNvSpPr>
          <p:nvPr/>
        </p:nvSpPr>
        <p:spPr bwMode="auto">
          <a:xfrm>
            <a:off x="3657600" y="2971800"/>
            <a:ext cx="0" cy="2895600"/>
          </a:xfrm>
          <a:prstGeom prst="line">
            <a:avLst/>
          </a:prstGeom>
          <a:noFill/>
          <a:ln w="9525">
            <a:solidFill>
              <a:schemeClr val="tx1"/>
            </a:solidFill>
            <a:round/>
            <a:headEnd/>
            <a:tailEnd/>
          </a:ln>
        </p:spPr>
        <p:txBody>
          <a:bodyPr/>
          <a:lstStyle/>
          <a:p>
            <a:endParaRPr lang="ja-JP" altLang="en-US"/>
          </a:p>
        </p:txBody>
      </p:sp>
      <p:sp>
        <p:nvSpPr>
          <p:cNvPr id="7174" name="Line 10"/>
          <p:cNvSpPr>
            <a:spLocks noChangeShapeType="1"/>
          </p:cNvSpPr>
          <p:nvPr/>
        </p:nvSpPr>
        <p:spPr bwMode="auto">
          <a:xfrm>
            <a:off x="2209800" y="3810000"/>
            <a:ext cx="0" cy="0"/>
          </a:xfrm>
          <a:prstGeom prst="line">
            <a:avLst/>
          </a:prstGeom>
          <a:noFill/>
          <a:ln w="9525">
            <a:solidFill>
              <a:schemeClr val="tx1"/>
            </a:solidFill>
            <a:round/>
            <a:headEnd/>
            <a:tailEnd/>
          </a:ln>
        </p:spPr>
        <p:txBody>
          <a:bodyPr/>
          <a:lstStyle/>
          <a:p>
            <a:endParaRPr lang="ja-JP" altLang="en-US"/>
          </a:p>
        </p:txBody>
      </p:sp>
      <p:sp>
        <p:nvSpPr>
          <p:cNvPr id="7175" name="Line 13"/>
          <p:cNvSpPr>
            <a:spLocks noChangeShapeType="1"/>
          </p:cNvSpPr>
          <p:nvPr/>
        </p:nvSpPr>
        <p:spPr bwMode="auto">
          <a:xfrm>
            <a:off x="7467600" y="2971800"/>
            <a:ext cx="0" cy="0"/>
          </a:xfrm>
          <a:prstGeom prst="line">
            <a:avLst/>
          </a:prstGeom>
          <a:noFill/>
          <a:ln w="9525">
            <a:solidFill>
              <a:schemeClr val="tx1"/>
            </a:solidFill>
            <a:round/>
            <a:headEnd/>
            <a:tailEnd/>
          </a:ln>
        </p:spPr>
        <p:txBody>
          <a:bodyPr/>
          <a:lstStyle/>
          <a:p>
            <a:endParaRPr lang="ja-JP" altLang="en-US"/>
          </a:p>
        </p:txBody>
      </p:sp>
      <p:sp>
        <p:nvSpPr>
          <p:cNvPr id="7176" name="Line 15"/>
          <p:cNvSpPr>
            <a:spLocks noChangeShapeType="1"/>
          </p:cNvSpPr>
          <p:nvPr/>
        </p:nvSpPr>
        <p:spPr bwMode="auto">
          <a:xfrm>
            <a:off x="5562600" y="2895600"/>
            <a:ext cx="0" cy="2895600"/>
          </a:xfrm>
          <a:prstGeom prst="line">
            <a:avLst/>
          </a:prstGeom>
          <a:noFill/>
          <a:ln w="9525">
            <a:solidFill>
              <a:schemeClr val="tx1"/>
            </a:solidFill>
            <a:round/>
            <a:headEnd/>
            <a:tailEnd/>
          </a:ln>
        </p:spPr>
        <p:txBody>
          <a:bodyPr/>
          <a:lstStyle/>
          <a:p>
            <a:endParaRPr lang="ja-JP" altLang="en-US"/>
          </a:p>
        </p:txBody>
      </p:sp>
      <p:sp>
        <p:nvSpPr>
          <p:cNvPr id="7177" name="Arc 41"/>
          <p:cNvSpPr>
            <a:spLocks/>
          </p:cNvSpPr>
          <p:nvPr/>
        </p:nvSpPr>
        <p:spPr bwMode="auto">
          <a:xfrm rot="5810974">
            <a:off x="4838700" y="5448300"/>
            <a:ext cx="381000" cy="1066800"/>
          </a:xfrm>
          <a:custGeom>
            <a:avLst/>
            <a:gdLst>
              <a:gd name="T0" fmla="*/ 0 w 21600"/>
              <a:gd name="T1" fmla="*/ 0 h 21600"/>
              <a:gd name="T2" fmla="*/ 6720416 w 21600"/>
              <a:gd name="T3" fmla="*/ 52688072 h 21600"/>
              <a:gd name="T4" fmla="*/ 0 w 21600"/>
              <a:gd name="T5" fmla="*/ 5268807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ja-JP" altLang="en-US"/>
          </a:p>
        </p:txBody>
      </p:sp>
      <p:sp>
        <p:nvSpPr>
          <p:cNvPr id="7178" name="Arc 43"/>
          <p:cNvSpPr>
            <a:spLocks/>
          </p:cNvSpPr>
          <p:nvPr/>
        </p:nvSpPr>
        <p:spPr bwMode="auto">
          <a:xfrm rot="-372127" flipH="1" flipV="1">
            <a:off x="3657600" y="5715000"/>
            <a:ext cx="990600" cy="457200"/>
          </a:xfrm>
          <a:custGeom>
            <a:avLst/>
            <a:gdLst>
              <a:gd name="T0" fmla="*/ 0 w 21600"/>
              <a:gd name="T1" fmla="*/ 0 h 21600"/>
              <a:gd name="T2" fmla="*/ 45430012 w 21600"/>
              <a:gd name="T3" fmla="*/ 9677399 h 21600"/>
              <a:gd name="T4" fmla="*/ 0 w 21600"/>
              <a:gd name="T5" fmla="*/ 967739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ja-JP" altLang="en-US"/>
          </a:p>
        </p:txBody>
      </p:sp>
      <p:sp>
        <p:nvSpPr>
          <p:cNvPr id="7179" name="Line 45"/>
          <p:cNvSpPr>
            <a:spLocks noChangeShapeType="1"/>
          </p:cNvSpPr>
          <p:nvPr/>
        </p:nvSpPr>
        <p:spPr bwMode="auto">
          <a:xfrm>
            <a:off x="3657600" y="2971800"/>
            <a:ext cx="0" cy="2895600"/>
          </a:xfrm>
          <a:prstGeom prst="line">
            <a:avLst/>
          </a:prstGeom>
          <a:noFill/>
          <a:ln w="12700">
            <a:solidFill>
              <a:schemeClr val="tx1"/>
            </a:solidFill>
            <a:round/>
            <a:headEnd/>
            <a:tailEnd/>
          </a:ln>
        </p:spPr>
        <p:txBody>
          <a:bodyPr/>
          <a:lstStyle/>
          <a:p>
            <a:endParaRPr lang="ja-JP" altLang="en-US"/>
          </a:p>
        </p:txBody>
      </p:sp>
      <p:sp>
        <p:nvSpPr>
          <p:cNvPr id="7180" name="Line 46"/>
          <p:cNvSpPr>
            <a:spLocks noChangeShapeType="1"/>
          </p:cNvSpPr>
          <p:nvPr/>
        </p:nvSpPr>
        <p:spPr bwMode="auto">
          <a:xfrm>
            <a:off x="5562600" y="2971800"/>
            <a:ext cx="0" cy="2895600"/>
          </a:xfrm>
          <a:prstGeom prst="line">
            <a:avLst/>
          </a:prstGeom>
          <a:noFill/>
          <a:ln w="28575">
            <a:solidFill>
              <a:schemeClr val="tx1"/>
            </a:solidFill>
            <a:round/>
            <a:headEnd/>
            <a:tailEnd/>
          </a:ln>
        </p:spPr>
        <p:txBody>
          <a:bodyPr/>
          <a:lstStyle/>
          <a:p>
            <a:endParaRPr lang="ja-JP" altLang="en-US"/>
          </a:p>
        </p:txBody>
      </p:sp>
      <p:sp>
        <p:nvSpPr>
          <p:cNvPr id="7181" name="Line 51"/>
          <p:cNvSpPr>
            <a:spLocks noChangeShapeType="1"/>
          </p:cNvSpPr>
          <p:nvPr/>
        </p:nvSpPr>
        <p:spPr bwMode="auto">
          <a:xfrm>
            <a:off x="3657600" y="2971800"/>
            <a:ext cx="0" cy="2895600"/>
          </a:xfrm>
          <a:prstGeom prst="line">
            <a:avLst/>
          </a:prstGeom>
          <a:noFill/>
          <a:ln w="28575">
            <a:solidFill>
              <a:schemeClr val="tx1"/>
            </a:solidFill>
            <a:round/>
            <a:headEnd/>
            <a:tailEnd/>
          </a:ln>
        </p:spPr>
        <p:txBody>
          <a:bodyPr/>
          <a:lstStyle/>
          <a:p>
            <a:endParaRPr lang="ja-JP" altLang="en-US"/>
          </a:p>
        </p:txBody>
      </p:sp>
      <p:sp>
        <p:nvSpPr>
          <p:cNvPr id="7182" name="Arc 54"/>
          <p:cNvSpPr>
            <a:spLocks/>
          </p:cNvSpPr>
          <p:nvPr/>
        </p:nvSpPr>
        <p:spPr bwMode="auto">
          <a:xfrm rot="632496" flipV="1">
            <a:off x="4267200" y="4495800"/>
            <a:ext cx="928688" cy="457200"/>
          </a:xfrm>
          <a:custGeom>
            <a:avLst/>
            <a:gdLst>
              <a:gd name="T0" fmla="*/ 1616154 w 18753"/>
              <a:gd name="T1" fmla="*/ 0 h 21590"/>
              <a:gd name="T2" fmla="*/ 45990576 w 18753"/>
              <a:gd name="T3" fmla="*/ 4875014 h 21590"/>
              <a:gd name="T4" fmla="*/ 0 w 18753"/>
              <a:gd name="T5" fmla="*/ 9681881 h 21590"/>
              <a:gd name="T6" fmla="*/ 0 60000 65536"/>
              <a:gd name="T7" fmla="*/ 0 60000 65536"/>
              <a:gd name="T8" fmla="*/ 0 60000 65536"/>
              <a:gd name="T9" fmla="*/ 0 w 18753"/>
              <a:gd name="T10" fmla="*/ 0 h 21590"/>
              <a:gd name="T11" fmla="*/ 18753 w 18753"/>
              <a:gd name="T12" fmla="*/ 21590 h 21590"/>
            </a:gdLst>
            <a:ahLst/>
            <a:cxnLst>
              <a:cxn ang="T6">
                <a:pos x="T0" y="T1"/>
              </a:cxn>
              <a:cxn ang="T7">
                <a:pos x="T2" y="T3"/>
              </a:cxn>
              <a:cxn ang="T8">
                <a:pos x="T4" y="T5"/>
              </a:cxn>
            </a:cxnLst>
            <a:rect l="T9" t="T10" r="T11" b="T12"/>
            <a:pathLst>
              <a:path w="18753" h="21590" fill="none" extrusionOk="0">
                <a:moveTo>
                  <a:pt x="658" y="0"/>
                </a:moveTo>
                <a:cubicBezTo>
                  <a:pt x="8170" y="229"/>
                  <a:pt x="15023" y="4346"/>
                  <a:pt x="18752" y="10871"/>
                </a:cubicBezTo>
              </a:path>
              <a:path w="18753" h="21590" stroke="0" extrusionOk="0">
                <a:moveTo>
                  <a:pt x="658" y="0"/>
                </a:moveTo>
                <a:cubicBezTo>
                  <a:pt x="8170" y="229"/>
                  <a:pt x="15023" y="4346"/>
                  <a:pt x="18752" y="10871"/>
                </a:cubicBezTo>
                <a:lnTo>
                  <a:pt x="0" y="21590"/>
                </a:lnTo>
                <a:close/>
              </a:path>
            </a:pathLst>
          </a:custGeom>
          <a:noFill/>
          <a:ln w="9525">
            <a:solidFill>
              <a:schemeClr val="tx1"/>
            </a:solidFill>
            <a:round/>
            <a:headEnd/>
            <a:tailEnd/>
          </a:ln>
        </p:spPr>
        <p:txBody>
          <a:bodyPr wrap="none" anchor="ctr"/>
          <a:lstStyle/>
          <a:p>
            <a:endParaRPr lang="ja-JP" altLang="en-US"/>
          </a:p>
        </p:txBody>
      </p:sp>
      <p:sp>
        <p:nvSpPr>
          <p:cNvPr id="7183" name="Line 57"/>
          <p:cNvSpPr>
            <a:spLocks noChangeShapeType="1"/>
          </p:cNvSpPr>
          <p:nvPr/>
        </p:nvSpPr>
        <p:spPr bwMode="auto">
          <a:xfrm flipV="1">
            <a:off x="3429000" y="3657600"/>
            <a:ext cx="0" cy="1600200"/>
          </a:xfrm>
          <a:prstGeom prst="line">
            <a:avLst/>
          </a:prstGeom>
          <a:noFill/>
          <a:ln w="9525">
            <a:solidFill>
              <a:schemeClr val="tx1"/>
            </a:solidFill>
            <a:round/>
            <a:headEnd/>
            <a:tailEnd type="triangle" w="med" len="med"/>
          </a:ln>
        </p:spPr>
        <p:txBody>
          <a:bodyPr/>
          <a:lstStyle/>
          <a:p>
            <a:endParaRPr lang="ja-JP" altLang="en-US"/>
          </a:p>
        </p:txBody>
      </p:sp>
      <p:sp>
        <p:nvSpPr>
          <p:cNvPr id="7184" name="Text Box 61"/>
          <p:cNvSpPr txBox="1">
            <a:spLocks noChangeArrowheads="1"/>
          </p:cNvSpPr>
          <p:nvPr/>
        </p:nvSpPr>
        <p:spPr bwMode="auto">
          <a:xfrm>
            <a:off x="4495800" y="4191000"/>
            <a:ext cx="533400" cy="396875"/>
          </a:xfrm>
          <a:prstGeom prst="rect">
            <a:avLst/>
          </a:prstGeom>
          <a:noFill/>
          <a:ln w="9525">
            <a:noFill/>
            <a:miter lim="800000"/>
            <a:headEnd/>
            <a:tailEnd/>
          </a:ln>
        </p:spPr>
        <p:txBody>
          <a:bodyPr>
            <a:spAutoFit/>
          </a:bodyPr>
          <a:lstStyle/>
          <a:p>
            <a:pPr>
              <a:spcBef>
                <a:spcPct val="50000"/>
              </a:spcBef>
            </a:pPr>
            <a:r>
              <a:rPr lang="en-US" altLang="ja-JP" sz="2000" b="1"/>
              <a:t>t</a:t>
            </a:r>
          </a:p>
        </p:txBody>
      </p:sp>
      <p:sp>
        <p:nvSpPr>
          <p:cNvPr id="7185" name="Text Box 62"/>
          <p:cNvSpPr txBox="1">
            <a:spLocks noChangeArrowheads="1"/>
          </p:cNvSpPr>
          <p:nvPr/>
        </p:nvSpPr>
        <p:spPr bwMode="auto">
          <a:xfrm>
            <a:off x="2514600" y="4191000"/>
            <a:ext cx="838200" cy="396875"/>
          </a:xfrm>
          <a:prstGeom prst="rect">
            <a:avLst/>
          </a:prstGeom>
          <a:noFill/>
          <a:ln w="9525">
            <a:noFill/>
            <a:miter lim="800000"/>
            <a:headEnd/>
            <a:tailEnd/>
          </a:ln>
        </p:spPr>
        <p:txBody>
          <a:bodyPr>
            <a:spAutoFit/>
          </a:bodyPr>
          <a:lstStyle/>
          <a:p>
            <a:pPr>
              <a:spcBef>
                <a:spcPct val="50000"/>
              </a:spcBef>
            </a:pPr>
            <a:r>
              <a:rPr lang="en-US" altLang="ja-JP" sz="2000" b="1"/>
              <a:t>B, J </a:t>
            </a:r>
          </a:p>
        </p:txBody>
      </p:sp>
      <p:sp>
        <p:nvSpPr>
          <p:cNvPr id="7186" name="Line 67"/>
          <p:cNvSpPr>
            <a:spLocks noChangeShapeType="1"/>
          </p:cNvSpPr>
          <p:nvPr/>
        </p:nvSpPr>
        <p:spPr bwMode="auto">
          <a:xfrm flipH="1" flipV="1">
            <a:off x="4114800" y="4800600"/>
            <a:ext cx="228600" cy="76200"/>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Grp="1" noChangeArrowheads="1"/>
          </p:cNvSpPr>
          <p:nvPr>
            <p:ph type="title"/>
          </p:nvPr>
        </p:nvSpPr>
        <p:spPr/>
        <p:txBody>
          <a:bodyPr/>
          <a:lstStyle/>
          <a:p>
            <a:pPr eaLnBrk="1" hangingPunct="1"/>
            <a:r>
              <a:rPr lang="en-US" altLang="ja-JP" sz="2800" smtClean="0"/>
              <a:t>Plot of x(t),  H = ap⁴ - bp² + gx, </a:t>
            </a:r>
          </a:p>
        </p:txBody>
      </p:sp>
      <p:pic>
        <p:nvPicPr>
          <p:cNvPr id="43011" name="Picture 4" descr="HN2XC406"/>
          <p:cNvPicPr>
            <a:picLocks noGrp="1" noChangeAspect="1" noChangeArrowheads="1"/>
          </p:cNvPicPr>
          <p:nvPr>
            <p:ph idx="1"/>
          </p:nvPr>
        </p:nvPicPr>
        <p:blipFill>
          <a:blip r:embed="rId2"/>
          <a:srcRect/>
          <a:stretch>
            <a:fillRect/>
          </a:stretch>
        </p:blipFill>
        <p:spPr>
          <a:xfrm>
            <a:off x="1676400" y="1981200"/>
            <a:ext cx="5715000" cy="3810000"/>
          </a:xfrm>
          <a:noFill/>
        </p:spPr>
      </p:pic>
      <p:sp>
        <p:nvSpPr>
          <p:cNvPr id="43012" name="Text Box 7"/>
          <p:cNvSpPr txBox="1">
            <a:spLocks noChangeArrowheads="1"/>
          </p:cNvSpPr>
          <p:nvPr/>
        </p:nvSpPr>
        <p:spPr bwMode="auto">
          <a:xfrm>
            <a:off x="7162800" y="5181600"/>
            <a:ext cx="285750" cy="457200"/>
          </a:xfrm>
          <a:prstGeom prst="rect">
            <a:avLst/>
          </a:prstGeom>
          <a:noFill/>
          <a:ln w="9525">
            <a:noFill/>
            <a:miter lim="800000"/>
            <a:headEnd/>
            <a:tailEnd/>
          </a:ln>
        </p:spPr>
        <p:txBody>
          <a:bodyPr wrap="none">
            <a:spAutoFit/>
          </a:bodyPr>
          <a:lstStyle/>
          <a:p>
            <a:r>
              <a:rPr lang="en-US" altLang="ja-JP" b="1"/>
              <a:t>t</a:t>
            </a:r>
          </a:p>
        </p:txBody>
      </p:sp>
      <p:sp>
        <p:nvSpPr>
          <p:cNvPr id="43013" name="Text Box 8"/>
          <p:cNvSpPr txBox="1">
            <a:spLocks noChangeArrowheads="1"/>
          </p:cNvSpPr>
          <p:nvPr/>
        </p:nvSpPr>
        <p:spPr bwMode="auto">
          <a:xfrm>
            <a:off x="1981200" y="1752600"/>
            <a:ext cx="354013" cy="457200"/>
          </a:xfrm>
          <a:prstGeom prst="rect">
            <a:avLst/>
          </a:prstGeom>
          <a:noFill/>
          <a:ln w="9525">
            <a:noFill/>
            <a:miter lim="800000"/>
            <a:headEnd/>
            <a:tailEnd/>
          </a:ln>
        </p:spPr>
        <p:txBody>
          <a:bodyPr wrap="none">
            <a:spAutoFit/>
          </a:bodyPr>
          <a:lstStyle/>
          <a:p>
            <a:r>
              <a:rPr lang="en-US" altLang="ja-JP" b="1"/>
              <a:t>x</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4294967295"/>
          </p:nvPr>
        </p:nvSpPr>
        <p:spPr>
          <a:xfrm>
            <a:off x="304800" y="304800"/>
            <a:ext cx="8229600" cy="6553200"/>
          </a:xfrm>
        </p:spPr>
        <p:txBody>
          <a:bodyPr/>
          <a:lstStyle/>
          <a:p>
            <a:pPr eaLnBrk="1" hangingPunct="1">
              <a:lnSpc>
                <a:spcPct val="90000"/>
              </a:lnSpc>
            </a:pPr>
            <a:r>
              <a:rPr lang="en-US" altLang="ja-JP" smtClean="0"/>
              <a:t>The Unruh problem   </a:t>
            </a:r>
          </a:p>
          <a:p>
            <a:pPr eaLnBrk="1" hangingPunct="1">
              <a:lnSpc>
                <a:spcPct val="90000"/>
              </a:lnSpc>
              <a:buFontTx/>
              <a:buNone/>
            </a:pPr>
            <a:r>
              <a:rPr lang="en-US" altLang="ja-JP" sz="2800" smtClean="0"/>
              <a:t>	    (G. W. Unruh 1976, S. Hawking 1974)</a:t>
            </a:r>
          </a:p>
          <a:p>
            <a:pPr eaLnBrk="1" hangingPunct="1">
              <a:lnSpc>
                <a:spcPct val="90000"/>
              </a:lnSpc>
            </a:pPr>
            <a:r>
              <a:rPr lang="en-US" altLang="ja-JP" sz="2800" b="1" smtClean="0"/>
              <a:t>Ω </a:t>
            </a:r>
            <a:r>
              <a:rPr lang="en-US" altLang="ja-JP" sz="2800" smtClean="0"/>
              <a:t>= </a:t>
            </a:r>
            <a:r>
              <a:rPr lang="en-US" altLang="ja-JP" sz="2800" b="1" smtClean="0"/>
              <a:t>ω</a:t>
            </a:r>
            <a:r>
              <a:rPr lang="en-US" altLang="ja-JP" sz="2800" smtClean="0"/>
              <a:t>V = </a:t>
            </a:r>
            <a:r>
              <a:rPr lang="en-US" altLang="ja-JP" sz="2800" b="1" smtClean="0"/>
              <a:t>ω</a:t>
            </a:r>
            <a:r>
              <a:rPr lang="en-US" altLang="ja-JP" sz="2800" smtClean="0"/>
              <a:t>(1 + gz/c²), or </a:t>
            </a:r>
          </a:p>
          <a:p>
            <a:pPr eaLnBrk="1" hangingPunct="1">
              <a:lnSpc>
                <a:spcPct val="90000"/>
              </a:lnSpc>
              <a:buFontTx/>
              <a:buNone/>
            </a:pPr>
            <a:r>
              <a:rPr lang="en-US" altLang="ja-JP" sz="2800" smtClean="0"/>
              <a:t>	H = H(1+</a:t>
            </a:r>
            <a:r>
              <a:rPr lang="en-US" altLang="ja-JP" sz="2800" b="1" smtClean="0"/>
              <a:t>μ</a:t>
            </a:r>
            <a:r>
              <a:rPr lang="en-US" altLang="ja-JP" sz="2800" smtClean="0"/>
              <a:t>z)</a:t>
            </a:r>
          </a:p>
          <a:p>
            <a:pPr eaLnBrk="1" hangingPunct="1">
              <a:lnSpc>
                <a:spcPct val="90000"/>
              </a:lnSpc>
            </a:pPr>
            <a:r>
              <a:rPr lang="en-US" altLang="ja-JP" sz="2800" smtClean="0"/>
              <a:t>This form of the Hamiltonian is for an observer moving with uniform acceleration </a:t>
            </a:r>
            <a:r>
              <a:rPr lang="en-US" altLang="ja-JP" sz="2800" b="1" smtClean="0"/>
              <a:t>μ</a:t>
            </a:r>
            <a:r>
              <a:rPr lang="en-US" altLang="ja-JP" sz="2800" smtClean="0"/>
              <a:t> in the z direction. The term </a:t>
            </a:r>
            <a:r>
              <a:rPr lang="en-US" altLang="ja-JP" sz="2800" b="1" smtClean="0"/>
              <a:t>μ</a:t>
            </a:r>
            <a:r>
              <a:rPr lang="en-US" altLang="ja-JP" sz="2800" smtClean="0"/>
              <a:t>zH may be regarded as a "chemical potential" for Lorentz boost </a:t>
            </a:r>
          </a:p>
          <a:p>
            <a:pPr eaLnBrk="1" hangingPunct="1">
              <a:lnSpc>
                <a:spcPct val="90000"/>
              </a:lnSpc>
              <a:buFontTx/>
              <a:buNone/>
            </a:pPr>
            <a:r>
              <a:rPr lang="en-US" altLang="ja-JP" sz="2800" smtClean="0"/>
              <a:t>	     i</a:t>
            </a:r>
            <a:r>
              <a:rPr lang="en-US" altLang="ja-JP" sz="2800" smtClean="0">
                <a:cs typeface="Arial" charset="0"/>
              </a:rPr>
              <a:t>µ</a:t>
            </a:r>
            <a:r>
              <a:rPr lang="en-US" altLang="ja-JP" sz="2800" smtClean="0"/>
              <a:t>(z</a:t>
            </a:r>
            <a:r>
              <a:rPr lang="en-US" altLang="ja-JP" sz="2800" b="1" smtClean="0"/>
              <a:t>∂</a:t>
            </a:r>
            <a:r>
              <a:rPr lang="en-US" altLang="ja-JP" sz="2400" b="1" baseline="-25000" smtClean="0"/>
              <a:t>t</a:t>
            </a:r>
            <a:r>
              <a:rPr lang="en-US" altLang="ja-JP" sz="2800" smtClean="0"/>
              <a:t>+ t</a:t>
            </a:r>
            <a:r>
              <a:rPr lang="en-US" altLang="ja-JP" sz="2800" b="1" smtClean="0"/>
              <a:t>∂</a:t>
            </a:r>
            <a:r>
              <a:rPr lang="en-US" altLang="ja-JP" sz="2400" b="1" baseline="-25000" smtClean="0"/>
              <a:t>z</a:t>
            </a:r>
            <a:r>
              <a:rPr lang="en-US" altLang="ja-JP" sz="2800" smtClean="0"/>
              <a:t>),   (t set to 0).</a:t>
            </a:r>
          </a:p>
          <a:p>
            <a:pPr eaLnBrk="1" hangingPunct="1">
              <a:lnSpc>
                <a:spcPct val="90000"/>
              </a:lnSpc>
            </a:pPr>
            <a:r>
              <a:rPr lang="en-US" altLang="ja-JP" sz="2800" smtClean="0"/>
              <a:t>In quantum field theory it leads to the wave equation in the Unruh coordinates, leading to a thermal medium of T = 2</a:t>
            </a:r>
            <a:r>
              <a:rPr lang="el-GR" altLang="ja-JP" sz="2800" b="1" smtClean="0">
                <a:cs typeface="Arial" charset="0"/>
              </a:rPr>
              <a:t>π</a:t>
            </a:r>
            <a:r>
              <a:rPr lang="en-US" altLang="ja-JP" sz="2800" smtClean="0">
                <a:cs typeface="Arial" charset="0"/>
              </a:rPr>
              <a:t>gµ.</a:t>
            </a:r>
          </a:p>
          <a:p>
            <a:pPr eaLnBrk="1" hangingPunct="1">
              <a:lnSpc>
                <a:spcPct val="90000"/>
              </a:lnSpc>
            </a:pPr>
            <a:r>
              <a:rPr lang="en-US" altLang="ja-JP" sz="2800" smtClean="0"/>
              <a:t>The present anomay would also apply to a co-accelerating medium and observer.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57200" y="838200"/>
            <a:ext cx="8229600" cy="1143000"/>
          </a:xfrm>
        </p:spPr>
        <p:txBody>
          <a:bodyPr/>
          <a:lstStyle/>
          <a:p>
            <a:pPr eaLnBrk="1" hangingPunct="1"/>
            <a:r>
              <a:rPr lang="en-US" altLang="ja-JP" sz="4000" smtClean="0"/>
              <a:t> </a:t>
            </a:r>
            <a:r>
              <a:rPr lang="en-US" altLang="ja-JP" sz="2800" smtClean="0"/>
              <a:t>Unruh coordinates </a:t>
            </a:r>
            <a:br>
              <a:rPr lang="en-US" altLang="ja-JP" sz="2800" smtClean="0"/>
            </a:br>
            <a:r>
              <a:rPr lang="en-US" altLang="ja-JP" sz="2800" smtClean="0"/>
              <a:t>t = </a:t>
            </a:r>
            <a:r>
              <a:rPr lang="el-GR" altLang="ja-JP" sz="2800" b="1" smtClean="0"/>
              <a:t>ξ</a:t>
            </a:r>
            <a:r>
              <a:rPr lang="en-US" altLang="ja-JP" sz="2800" smtClean="0"/>
              <a:t>sinh</a:t>
            </a:r>
            <a:r>
              <a:rPr lang="el-GR" altLang="ja-JP" sz="2800" b="1" smtClean="0"/>
              <a:t>η</a:t>
            </a:r>
            <a:r>
              <a:rPr lang="en-US" altLang="ja-JP" sz="2800" smtClean="0"/>
              <a:t>,   x =</a:t>
            </a:r>
            <a:r>
              <a:rPr lang="el-GR" altLang="ja-JP" sz="2800" b="1" smtClean="0"/>
              <a:t>ξ</a:t>
            </a:r>
            <a:r>
              <a:rPr lang="en-US" altLang="ja-JP" sz="2800" smtClean="0"/>
              <a:t>cosh</a:t>
            </a:r>
            <a:r>
              <a:rPr lang="el-GR" altLang="ja-JP" sz="2800" b="1" smtClean="0"/>
              <a:t>η</a:t>
            </a:r>
            <a:r>
              <a:rPr lang="en-US" altLang="ja-JP" sz="2800" smtClean="0"/>
              <a:t>,  </a:t>
            </a:r>
            <a:br>
              <a:rPr lang="en-US" altLang="ja-JP" sz="2800" smtClean="0"/>
            </a:br>
            <a:r>
              <a:rPr lang="en-US" altLang="ja-JP" sz="2800" smtClean="0"/>
              <a:t>x</a:t>
            </a:r>
            <a:r>
              <a:rPr lang="en-US" altLang="ja-JP" sz="2800" b="1" baseline="30000" smtClean="0"/>
              <a:t>2</a:t>
            </a:r>
            <a:r>
              <a:rPr lang="en-US" altLang="ja-JP" sz="2800" smtClean="0"/>
              <a:t> – t</a:t>
            </a:r>
            <a:r>
              <a:rPr lang="en-US" altLang="ja-JP" sz="2800" b="1" baseline="30000" smtClean="0"/>
              <a:t>2</a:t>
            </a:r>
            <a:r>
              <a:rPr lang="en-US" altLang="ja-JP" sz="2800" smtClean="0"/>
              <a:t> =</a:t>
            </a:r>
            <a:r>
              <a:rPr lang="el-GR" altLang="ja-JP" sz="2800" b="1" smtClean="0"/>
              <a:t>ξ</a:t>
            </a:r>
            <a:r>
              <a:rPr lang="en-US" altLang="ja-JP" sz="2800" b="1" baseline="30000" smtClean="0"/>
              <a:t>2</a:t>
            </a:r>
            <a:r>
              <a:rPr lang="en-US" altLang="ja-JP" sz="2800" b="1" smtClean="0"/>
              <a:t/>
            </a:r>
            <a:br>
              <a:rPr lang="en-US" altLang="ja-JP" sz="2800" b="1" smtClean="0"/>
            </a:br>
            <a:endParaRPr lang="en-US" altLang="ja-JP" sz="2800" b="1" smtClean="0"/>
          </a:p>
        </p:txBody>
      </p:sp>
      <p:graphicFrame>
        <p:nvGraphicFramePr>
          <p:cNvPr id="2050" name="Object 4"/>
          <p:cNvGraphicFramePr>
            <a:graphicFrameLocks noGrp="1" noChangeAspect="1"/>
          </p:cNvGraphicFramePr>
          <p:nvPr>
            <p:ph idx="1"/>
          </p:nvPr>
        </p:nvGraphicFramePr>
        <p:xfrm>
          <a:off x="2514600" y="2133600"/>
          <a:ext cx="4191000" cy="4014788"/>
        </p:xfrm>
        <a:graphic>
          <a:graphicData uri="http://schemas.openxmlformats.org/presentationml/2006/ole">
            <mc:AlternateContent xmlns:mc="http://schemas.openxmlformats.org/markup-compatibility/2006">
              <mc:Choice xmlns:v="urn:schemas-microsoft-com:vml" Requires="v">
                <p:oleObj spid="_x0000_s2051" name="ビットマップ イメージ" r:id="rId3" imgW="2467319" imgH="2362530" progId="Paint.Picture">
                  <p:embed/>
                </p:oleObj>
              </mc:Choice>
              <mc:Fallback>
                <p:oleObj name="ビットマップ イメージ" r:id="rId3" imgW="2467319" imgH="2362530"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2133600"/>
                        <a:ext cx="4191000" cy="401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body" idx="4294967295"/>
          </p:nvPr>
        </p:nvSpPr>
        <p:spPr>
          <a:xfrm>
            <a:off x="609600" y="304800"/>
            <a:ext cx="8686800" cy="6324600"/>
          </a:xfrm>
        </p:spPr>
        <p:txBody>
          <a:bodyPr/>
          <a:lstStyle/>
          <a:p>
            <a:pPr eaLnBrk="1" hangingPunct="1">
              <a:lnSpc>
                <a:spcPct val="90000"/>
              </a:lnSpc>
              <a:buFontTx/>
              <a:buNone/>
            </a:pPr>
            <a:r>
              <a:rPr lang="en-US" altLang="ja-JP" sz="2800" smtClean="0"/>
              <a:t>                              </a:t>
            </a:r>
          </a:p>
          <a:p>
            <a:pPr eaLnBrk="1" hangingPunct="1">
              <a:lnSpc>
                <a:spcPct val="90000"/>
              </a:lnSpc>
              <a:buFontTx/>
              <a:buNone/>
            </a:pPr>
            <a:r>
              <a:rPr lang="en-US" altLang="ja-JP" sz="2800" smtClean="0"/>
              <a:t> t =</a:t>
            </a:r>
            <a:r>
              <a:rPr lang="en-US" altLang="ja-JP" sz="2800" b="1" smtClean="0"/>
              <a:t>ξ</a:t>
            </a:r>
            <a:r>
              <a:rPr lang="en-US" altLang="ja-JP" sz="2800" smtClean="0"/>
              <a:t>sinh(a</a:t>
            </a:r>
            <a:r>
              <a:rPr lang="el-GR" altLang="ja-JP" sz="2800" b="1" smtClean="0">
                <a:cs typeface="Arial" charset="0"/>
              </a:rPr>
              <a:t>τ</a:t>
            </a:r>
            <a:r>
              <a:rPr lang="en-US" altLang="ja-JP" sz="2800" smtClean="0"/>
              <a:t>),  x =</a:t>
            </a:r>
            <a:r>
              <a:rPr lang="en-US" altLang="ja-JP" sz="2800" b="1" smtClean="0"/>
              <a:t>ξ</a:t>
            </a:r>
            <a:r>
              <a:rPr lang="en-US" altLang="ja-JP" sz="2800" smtClean="0"/>
              <a:t>cosh(a</a:t>
            </a:r>
            <a:r>
              <a:rPr lang="el-GR" altLang="ja-JP" sz="2800" b="1" smtClean="0">
                <a:cs typeface="Arial" charset="0"/>
              </a:rPr>
              <a:t>τ</a:t>
            </a:r>
            <a:r>
              <a:rPr lang="en-US" altLang="ja-JP" sz="2800" smtClean="0"/>
              <a:t>) , 	(a</a:t>
            </a:r>
            <a:r>
              <a:rPr lang="el-GR" altLang="ja-JP" sz="2800" b="1" smtClean="0">
                <a:cs typeface="Arial" charset="0"/>
              </a:rPr>
              <a:t>τ</a:t>
            </a:r>
            <a:r>
              <a:rPr lang="en-US" altLang="ja-JP" sz="2800" smtClean="0">
                <a:cs typeface="Arial" charset="0"/>
              </a:rPr>
              <a:t>=</a:t>
            </a:r>
            <a:r>
              <a:rPr lang="en-US" altLang="ja-JP" sz="2800" b="1" smtClean="0">
                <a:cs typeface="Arial" charset="0"/>
              </a:rPr>
              <a:t> </a:t>
            </a:r>
            <a:r>
              <a:rPr lang="el-GR" altLang="ja-JP" sz="2800" b="1" smtClean="0">
                <a:cs typeface="Arial" charset="0"/>
              </a:rPr>
              <a:t>η</a:t>
            </a:r>
            <a:r>
              <a:rPr lang="en-US" altLang="ja-JP" sz="2800" smtClean="0">
                <a:cs typeface="Arial" charset="0"/>
              </a:rPr>
              <a:t>)</a:t>
            </a:r>
            <a:endParaRPr lang="el-GR" altLang="ja-JP" sz="2800" smtClean="0">
              <a:cs typeface="Arial" charset="0"/>
            </a:endParaRPr>
          </a:p>
          <a:p>
            <a:pPr eaLnBrk="1" hangingPunct="1">
              <a:lnSpc>
                <a:spcPct val="90000"/>
              </a:lnSpc>
              <a:buFontTx/>
              <a:buNone/>
            </a:pPr>
            <a:r>
              <a:rPr lang="en-US" altLang="ja-JP" sz="2800" smtClean="0"/>
              <a:t>    dt/d</a:t>
            </a:r>
            <a:r>
              <a:rPr lang="el-GR" altLang="ja-JP" sz="2800" b="1" smtClean="0">
                <a:cs typeface="Arial" charset="0"/>
              </a:rPr>
              <a:t>τ</a:t>
            </a:r>
            <a:r>
              <a:rPr lang="en-US" altLang="ja-JP" sz="2800" smtClean="0"/>
              <a:t> = ax,  dx/d</a:t>
            </a:r>
            <a:r>
              <a:rPr lang="el-GR" altLang="ja-JP" sz="2800" b="1" smtClean="0">
                <a:cs typeface="Arial" charset="0"/>
              </a:rPr>
              <a:t>τ</a:t>
            </a:r>
            <a:r>
              <a:rPr lang="en-US" altLang="ja-JP" sz="2800" smtClean="0"/>
              <a:t> = at    </a:t>
            </a:r>
          </a:p>
          <a:p>
            <a:pPr eaLnBrk="1" hangingPunct="1">
              <a:lnSpc>
                <a:spcPct val="90000"/>
              </a:lnSpc>
              <a:buFontTx/>
              <a:buNone/>
            </a:pPr>
            <a:r>
              <a:rPr lang="en-US" altLang="ja-JP" sz="2800" smtClean="0"/>
              <a:t>	ds²=-d</a:t>
            </a:r>
            <a:r>
              <a:rPr lang="en-US" altLang="ja-JP" sz="2800" b="1" smtClean="0"/>
              <a:t>ξ</a:t>
            </a:r>
            <a:r>
              <a:rPr lang="en-US" altLang="ja-JP" sz="2800" smtClean="0"/>
              <a:t>²+ a²</a:t>
            </a:r>
            <a:r>
              <a:rPr lang="en-US" altLang="ja-JP" sz="2800" b="1" smtClean="0"/>
              <a:t>ξ</a:t>
            </a:r>
            <a:r>
              <a:rPr lang="en-US" altLang="ja-JP" sz="2800" smtClean="0"/>
              <a:t>²d</a:t>
            </a:r>
            <a:r>
              <a:rPr lang="el-GR" altLang="ja-JP" sz="2800" b="1" smtClean="0">
                <a:cs typeface="Arial" charset="0"/>
              </a:rPr>
              <a:t>τ</a:t>
            </a:r>
            <a:r>
              <a:rPr lang="en-US" altLang="ja-JP" sz="2800" smtClean="0"/>
              <a:t> ²</a:t>
            </a:r>
          </a:p>
          <a:p>
            <a:pPr eaLnBrk="1" hangingPunct="1">
              <a:lnSpc>
                <a:spcPct val="90000"/>
              </a:lnSpc>
              <a:buFontTx/>
              <a:buNone/>
            </a:pPr>
            <a:endParaRPr lang="en-US" altLang="ja-JP" sz="2800" smtClean="0"/>
          </a:p>
          <a:p>
            <a:pPr eaLnBrk="1" hangingPunct="1">
              <a:lnSpc>
                <a:spcPct val="90000"/>
              </a:lnSpc>
              <a:buFontTx/>
              <a:buNone/>
            </a:pPr>
            <a:r>
              <a:rPr lang="en-US" altLang="ja-JP" sz="2800" b="1" smtClean="0"/>
              <a:t>∫</a:t>
            </a:r>
            <a:r>
              <a:rPr lang="en-US" altLang="ja-JP" sz="2800" smtClean="0"/>
              <a:t>exp(</a:t>
            </a:r>
            <a:r>
              <a:rPr lang="en-US" altLang="ja-JP" sz="2800" b="1" smtClean="0"/>
              <a:t>∓</a:t>
            </a:r>
            <a:r>
              <a:rPr lang="en-US" altLang="ja-JP" sz="2800" smtClean="0"/>
              <a:t>iEt + ikx + i</a:t>
            </a:r>
            <a:r>
              <a:rPr lang="en-US" altLang="ja-JP" sz="2800" b="1" smtClean="0"/>
              <a:t>ωη</a:t>
            </a:r>
            <a:r>
              <a:rPr lang="en-US" altLang="ja-JP" sz="2800" smtClean="0"/>
              <a:t>)d</a:t>
            </a:r>
            <a:r>
              <a:rPr lang="en-US" altLang="ja-JP" sz="2800" b="1" smtClean="0"/>
              <a:t>η</a:t>
            </a:r>
          </a:p>
          <a:p>
            <a:pPr eaLnBrk="1" hangingPunct="1">
              <a:lnSpc>
                <a:spcPct val="90000"/>
              </a:lnSpc>
              <a:buFontTx/>
              <a:buNone/>
            </a:pPr>
            <a:r>
              <a:rPr lang="en-US" altLang="ja-JP" sz="2800" smtClean="0"/>
              <a:t>	=</a:t>
            </a:r>
            <a:r>
              <a:rPr lang="en-US" altLang="ja-JP" sz="2800" b="1" smtClean="0"/>
              <a:t>∫</a:t>
            </a:r>
            <a:r>
              <a:rPr lang="en-US" altLang="ja-JP" sz="2800" smtClean="0"/>
              <a:t>exp[∓imx₀sinh(</a:t>
            </a:r>
            <a:r>
              <a:rPr lang="en-US" altLang="ja-JP" sz="2800" b="1" smtClean="0"/>
              <a:t>η±θ</a:t>
            </a:r>
            <a:r>
              <a:rPr lang="en-US" altLang="ja-JP" sz="2800" smtClean="0"/>
              <a:t>) + i</a:t>
            </a:r>
            <a:r>
              <a:rPr lang="en-US" altLang="ja-JP" sz="2800" b="1" smtClean="0"/>
              <a:t>ωη</a:t>
            </a:r>
            <a:r>
              <a:rPr lang="en-US" altLang="ja-JP" sz="2800" smtClean="0"/>
              <a:t>]d</a:t>
            </a:r>
            <a:r>
              <a:rPr lang="en-US" altLang="ja-JP" sz="2800" b="1" smtClean="0"/>
              <a:t>η</a:t>
            </a:r>
            <a:r>
              <a:rPr lang="en-US" altLang="ja-JP" sz="2800" smtClean="0"/>
              <a:t>  =</a:t>
            </a:r>
            <a:r>
              <a:rPr lang="en-US" altLang="ja-JP" sz="2800" b="1" smtClean="0"/>
              <a:t>∫</a:t>
            </a:r>
            <a:r>
              <a:rPr lang="en-US" altLang="ja-JP" sz="2800" smtClean="0"/>
              <a:t>exp[∓imx₀sinh</a:t>
            </a:r>
            <a:r>
              <a:rPr lang="en-US" altLang="ja-JP" sz="2800" b="1" smtClean="0"/>
              <a:t>η</a:t>
            </a:r>
            <a:r>
              <a:rPr lang="en-US" altLang="ja-JP" sz="2800" smtClean="0"/>
              <a:t>+ i</a:t>
            </a:r>
            <a:r>
              <a:rPr lang="en-US" altLang="ja-JP" sz="2800" b="1" smtClean="0"/>
              <a:t>ω</a:t>
            </a:r>
            <a:r>
              <a:rPr lang="en-US" altLang="ja-JP" sz="2800" smtClean="0"/>
              <a:t>(</a:t>
            </a:r>
            <a:r>
              <a:rPr lang="en-US" altLang="ja-JP" sz="2800" b="1" smtClean="0"/>
              <a:t>η</a:t>
            </a:r>
            <a:r>
              <a:rPr lang="en-US" altLang="ja-JP" sz="2800" b="1" smtClean="0">
                <a:latin typeface="ＭＳ Ｐゴシック" pitchFamily="50" charset="-128"/>
              </a:rPr>
              <a:t>∓</a:t>
            </a:r>
            <a:r>
              <a:rPr lang="en-US" altLang="ja-JP" sz="2800" b="1" smtClean="0"/>
              <a:t>θ</a:t>
            </a:r>
            <a:r>
              <a:rPr lang="en-US" altLang="ja-JP" sz="2800" smtClean="0"/>
              <a:t>]d</a:t>
            </a:r>
            <a:r>
              <a:rPr lang="en-US" altLang="ja-JP" sz="2800" b="1" smtClean="0"/>
              <a:t>η</a:t>
            </a:r>
            <a:endParaRPr lang="en-US" altLang="ja-JP" sz="2800" smtClean="0"/>
          </a:p>
          <a:p>
            <a:pPr eaLnBrk="1" hangingPunct="1">
              <a:lnSpc>
                <a:spcPct val="90000"/>
              </a:lnSpc>
              <a:buFontTx/>
              <a:buNone/>
            </a:pPr>
            <a:r>
              <a:rPr lang="en-US" altLang="ja-JP" sz="2800" smtClean="0"/>
              <a:t>   = 2exp</a:t>
            </a:r>
            <a:r>
              <a:rPr lang="en-US" altLang="ja-JP" sz="2800" b="1" smtClean="0"/>
              <a:t>(±ω(π/</a:t>
            </a:r>
            <a:r>
              <a:rPr lang="en-US" altLang="ja-JP" sz="2800" smtClean="0"/>
              <a:t>2 </a:t>
            </a:r>
            <a:r>
              <a:rPr lang="en-US" altLang="ja-JP" sz="2800" b="1" smtClean="0">
                <a:latin typeface="ＭＳ Ｐゴシック" pitchFamily="50" charset="-128"/>
              </a:rPr>
              <a:t>- i</a:t>
            </a:r>
            <a:r>
              <a:rPr lang="en-US" altLang="ja-JP" sz="2800" b="1" smtClean="0"/>
              <a:t>θ) </a:t>
            </a:r>
            <a:r>
              <a:rPr lang="en-US" altLang="ja-JP" sz="2800" smtClean="0"/>
              <a:t>K</a:t>
            </a:r>
            <a:r>
              <a:rPr lang="en-US" altLang="ja-JP" sz="2800" b="1" baseline="-25000" smtClean="0"/>
              <a:t>±</a:t>
            </a:r>
            <a:r>
              <a:rPr lang="en-US" altLang="ja-JP" sz="2800" baseline="-25000" smtClean="0"/>
              <a:t>i</a:t>
            </a:r>
            <a:r>
              <a:rPr lang="en-US" altLang="ja-JP" sz="2800" b="1" baseline="-25000" smtClean="0"/>
              <a:t>ω</a:t>
            </a:r>
            <a:r>
              <a:rPr lang="en-US" altLang="ja-JP" sz="2800" smtClean="0"/>
              <a:t>(mx₀)</a:t>
            </a:r>
          </a:p>
          <a:p>
            <a:pPr eaLnBrk="1" hangingPunct="1">
              <a:lnSpc>
                <a:spcPct val="90000"/>
              </a:lnSpc>
              <a:buFontTx/>
              <a:buNone/>
            </a:pPr>
            <a:r>
              <a:rPr lang="en-US" altLang="ja-JP" sz="2800" smtClean="0"/>
              <a:t>   					(K</a:t>
            </a:r>
            <a:r>
              <a:rPr lang="en-US" altLang="ja-JP" sz="2400" b="1" baseline="-25000" smtClean="0"/>
              <a:t>ν</a:t>
            </a:r>
            <a:r>
              <a:rPr lang="en-US" altLang="ja-JP" sz="2800" smtClean="0"/>
              <a:t> = K</a:t>
            </a:r>
            <a:r>
              <a:rPr lang="en-US" altLang="ja-JP" sz="2800" b="1" baseline="-25000" smtClean="0"/>
              <a:t>-ν</a:t>
            </a:r>
            <a:r>
              <a:rPr lang="en-US" altLang="ja-JP" sz="2800" smtClean="0"/>
              <a:t>)</a:t>
            </a:r>
          </a:p>
          <a:p>
            <a:pPr eaLnBrk="1" hangingPunct="1">
              <a:lnSpc>
                <a:spcPct val="90000"/>
              </a:lnSpc>
              <a:buFontTx/>
              <a:buNone/>
            </a:pPr>
            <a:endParaRPr lang="en-US" altLang="ja-JP" sz="2800" smtClean="0"/>
          </a:p>
          <a:p>
            <a:pPr eaLnBrk="1" hangingPunct="1">
              <a:lnSpc>
                <a:spcPct val="90000"/>
              </a:lnSpc>
              <a:buFontTx/>
              <a:buNone/>
            </a:pPr>
            <a:r>
              <a:rPr lang="en-US" altLang="ja-JP" sz="2800" smtClean="0"/>
              <a:t>   a = a exp</a:t>
            </a:r>
            <a:r>
              <a:rPr lang="en-US" altLang="ja-JP" sz="2800" b="1" smtClean="0"/>
              <a:t>(ωπ/</a:t>
            </a:r>
            <a:r>
              <a:rPr lang="en-US" altLang="ja-JP" sz="2800" smtClean="0"/>
              <a:t>2) + a</a:t>
            </a:r>
            <a:r>
              <a:rPr lang="en-US" altLang="ja-JP" baseline="30000" smtClean="0">
                <a:latin typeface="ＭＳ Ｐゴシック" pitchFamily="50" charset="-128"/>
              </a:rPr>
              <a:t>† </a:t>
            </a:r>
            <a:r>
              <a:rPr lang="en-US" altLang="ja-JP" sz="2800" smtClean="0"/>
              <a:t>exp</a:t>
            </a:r>
            <a:r>
              <a:rPr lang="en-US" altLang="ja-JP" sz="2800" b="1" smtClean="0"/>
              <a:t>(- ωπ/</a:t>
            </a:r>
            <a:r>
              <a:rPr lang="en-US" altLang="ja-JP" sz="2800" smtClean="0"/>
              <a:t>2)</a:t>
            </a:r>
          </a:p>
          <a:p>
            <a:pPr eaLnBrk="1" hangingPunct="1">
              <a:lnSpc>
                <a:spcPct val="90000"/>
              </a:lnSpc>
              <a:buFontTx/>
              <a:buNone/>
            </a:pPr>
            <a:endParaRPr lang="en-US" altLang="ja-JP" sz="280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4294967295"/>
          </p:nvPr>
        </p:nvSpPr>
        <p:spPr>
          <a:xfrm>
            <a:off x="228600" y="381000"/>
            <a:ext cx="8763000" cy="5668963"/>
          </a:xfrm>
        </p:spPr>
        <p:txBody>
          <a:bodyPr/>
          <a:lstStyle/>
          <a:p>
            <a:pPr eaLnBrk="1" hangingPunct="1"/>
            <a:r>
              <a:rPr lang="ja-JP" altLang="en-US" dirty="0" smtClean="0"/>
              <a:t>結論</a:t>
            </a:r>
          </a:p>
          <a:p>
            <a:pPr eaLnBrk="1" hangingPunct="1"/>
            <a:r>
              <a:rPr lang="ja-JP" altLang="en-US" dirty="0" smtClean="0"/>
              <a:t>１．</a:t>
            </a:r>
            <a:r>
              <a:rPr lang="en-US" altLang="ja-JP" dirty="0" smtClean="0"/>
              <a:t>Universality of SSB</a:t>
            </a:r>
          </a:p>
          <a:p>
            <a:pPr eaLnBrk="1" hangingPunct="1"/>
            <a:r>
              <a:rPr lang="en-US" altLang="ja-JP" dirty="0" smtClean="0"/>
              <a:t>2.  NG boson anomaly</a:t>
            </a:r>
          </a:p>
          <a:p>
            <a:pPr eaLnBrk="1" hangingPunct="1"/>
            <a:r>
              <a:rPr lang="en-US" altLang="ja-JP" dirty="0" smtClean="0"/>
              <a:t>3.  SSB of Lorentz invariance??</a:t>
            </a:r>
          </a:p>
          <a:p>
            <a:pPr eaLnBrk="1" hangingPunct="1">
              <a:buFontTx/>
              <a:buNone/>
            </a:pPr>
            <a:r>
              <a:rPr lang="en-US" altLang="ja-JP" dirty="0" smtClean="0"/>
              <a:t>			(neutrino sector??)</a:t>
            </a:r>
          </a:p>
          <a:p>
            <a:pPr eaLnBrk="1" hangingPunct="1"/>
            <a:r>
              <a:rPr lang="en-US" altLang="ja-JP" dirty="0" smtClean="0"/>
              <a:t>4. </a:t>
            </a:r>
            <a:r>
              <a:rPr lang="ja-JP" altLang="en-US" dirty="0" smtClean="0"/>
              <a:t>準粒子の古典的粒子としてのして振る舞い</a:t>
            </a:r>
          </a:p>
          <a:p>
            <a:pPr eaLnBrk="1" hangingPunct="1"/>
            <a:endParaRPr lang="en-US" altLang="ja-JP"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106" name="Rectangle 3"/>
          <p:cNvSpPr>
            <a:spLocks noGrp="1" noChangeArrowheads="1"/>
          </p:cNvSpPr>
          <p:nvPr>
            <p:ph type="body" idx="4294967295"/>
          </p:nvPr>
        </p:nvSpPr>
        <p:spPr>
          <a:xfrm>
            <a:off x="304800" y="152400"/>
            <a:ext cx="8229600" cy="6553200"/>
          </a:xfrm>
        </p:spPr>
        <p:txBody>
          <a:bodyPr/>
          <a:lstStyle/>
          <a:p>
            <a:pPr eaLnBrk="1" hangingPunct="1"/>
            <a:endParaRPr lang="en-US" altLang="ja-JP" smtClean="0"/>
          </a:p>
          <a:p>
            <a:pPr eaLnBrk="1" hangingPunct="1"/>
            <a:r>
              <a:rPr lang="en-US" altLang="ja-JP" smtClean="0"/>
              <a:t>(γ⋅p – m + gV</a:t>
            </a:r>
            <a:r>
              <a:rPr lang="en-US" altLang="ja-JP" sz="2800" b="1" baseline="30000" smtClean="0"/>
              <a:t>μ</a:t>
            </a:r>
            <a:r>
              <a:rPr lang="en-US" altLang="ja-JP" smtClean="0"/>
              <a:t>γ</a:t>
            </a:r>
            <a:r>
              <a:rPr lang="en-US" altLang="ja-JP" sz="2800" b="1" baseline="-25000" smtClean="0"/>
              <a:t>μ</a:t>
            </a:r>
            <a:r>
              <a:rPr lang="en-US" altLang="ja-JP" smtClean="0"/>
              <a:t>γ</a:t>
            </a:r>
            <a:r>
              <a:rPr lang="en-US" altLang="ja-JP" b="1" smtClean="0"/>
              <a:t>₅</a:t>
            </a:r>
            <a:r>
              <a:rPr lang="en-US" altLang="ja-JP" smtClean="0"/>
              <a:t>)ψ = 0</a:t>
            </a:r>
          </a:p>
          <a:p>
            <a:pPr eaLnBrk="1" hangingPunct="1"/>
            <a:r>
              <a:rPr lang="en-US" altLang="ja-JP" smtClean="0"/>
              <a:t> I. If V is spacelike: V</a:t>
            </a:r>
            <a:r>
              <a:rPr lang="en-US" altLang="ja-JP" b="1" baseline="30000" smtClean="0"/>
              <a:t>μ</a:t>
            </a:r>
            <a:r>
              <a:rPr lang="en-US" altLang="ja-JP" smtClean="0"/>
              <a:t>=(0,0,0,v),</a:t>
            </a:r>
          </a:p>
          <a:p>
            <a:pPr eaLnBrk="1" hangingPunct="1"/>
            <a:r>
              <a:rPr lang="en-US" altLang="ja-JP" smtClean="0"/>
              <a:t>	ω²`= p</a:t>
            </a:r>
            <a:r>
              <a:rPr lang="en-US" altLang="ja-JP" sz="2800" b="1" baseline="-25000" smtClean="0"/>
              <a:t>x</a:t>
            </a:r>
            <a:r>
              <a:rPr lang="en-US" altLang="ja-JP" smtClean="0"/>
              <a:t>² + p</a:t>
            </a:r>
            <a:r>
              <a:rPr lang="en-US" altLang="ja-JP" sz="2800" b="1" baseline="-25000" smtClean="0"/>
              <a:t>y</a:t>
            </a:r>
            <a:r>
              <a:rPr lang="en-US" altLang="ja-JP" smtClean="0"/>
              <a:t>² + ((p</a:t>
            </a:r>
            <a:r>
              <a:rPr lang="en-US" altLang="ja-JP" sz="2800" baseline="-25000" smtClean="0"/>
              <a:t>z</a:t>
            </a:r>
            <a:r>
              <a:rPr lang="en-US" altLang="ja-JP" smtClean="0"/>
              <a:t>²+m²)</a:t>
            </a:r>
            <a:r>
              <a:rPr lang="en-US" altLang="ja-JP" sz="2800" b="1" baseline="30000" smtClean="0"/>
              <a:t>1/2</a:t>
            </a:r>
            <a:r>
              <a:rPr lang="en-US" altLang="ja-JP" smtClean="0"/>
              <a:t>±gv)²    </a:t>
            </a:r>
          </a:p>
          <a:p>
            <a:pPr eaLnBrk="1" hangingPunct="1"/>
            <a:r>
              <a:rPr lang="en-US" altLang="ja-JP" smtClean="0"/>
              <a:t>II. If V is timelike: V</a:t>
            </a:r>
            <a:r>
              <a:rPr lang="en-US" altLang="ja-JP" sz="2800" b="1" baseline="30000" smtClean="0"/>
              <a:t>μ</a:t>
            </a:r>
            <a:r>
              <a:rPr lang="en-US" altLang="ja-JP" smtClean="0"/>
              <a:t> = (v,0,0,0),</a:t>
            </a:r>
          </a:p>
          <a:p>
            <a:pPr eaLnBrk="1" hangingPunct="1"/>
            <a:r>
              <a:rPr lang="en-US" altLang="ja-JP" smtClean="0"/>
              <a:t>	ω² = m² + (|p|±gv)²    </a:t>
            </a:r>
          </a:p>
          <a:p>
            <a:pPr eaLnBrk="1" hangingPunct="1"/>
            <a:r>
              <a:rPr lang="en-US" altLang="ja-JP" smtClean="0"/>
              <a:t>III. If V is lightlike: V</a:t>
            </a:r>
            <a:r>
              <a:rPr lang="en-US" altLang="ja-JP" sz="2800" b="1" baseline="30000" smtClean="0"/>
              <a:t>μ</a:t>
            </a:r>
            <a:r>
              <a:rPr lang="en-US" altLang="ja-JP" smtClean="0"/>
              <a:t> = (v,0,0,v):	</a:t>
            </a:r>
          </a:p>
          <a:p>
            <a:pPr eaLnBrk="1" hangingPunct="1"/>
            <a:r>
              <a:rPr lang="en-US" altLang="ja-JP" smtClean="0"/>
              <a:t>ω² = [±gv + (m² + p</a:t>
            </a:r>
            <a:r>
              <a:rPr lang="en-US" altLang="ja-JP" sz="2800" b="1" baseline="-25000" smtClean="0"/>
              <a:t>x</a:t>
            </a:r>
            <a:r>
              <a:rPr lang="en-US" altLang="ja-JP" smtClean="0"/>
              <a:t>² + p</a:t>
            </a:r>
            <a:r>
              <a:rPr lang="en-US" altLang="ja-JP" sz="2800" b="1" baseline="-25000" smtClean="0"/>
              <a:t>y</a:t>
            </a:r>
            <a:r>
              <a:rPr lang="en-US" altLang="ja-JP" smtClean="0"/>
              <a:t>² + (p</a:t>
            </a:r>
            <a:r>
              <a:rPr lang="en-US" altLang="ja-JP" sz="2800" b="1" baseline="-25000" smtClean="0"/>
              <a:t>z </a:t>
            </a:r>
            <a:r>
              <a:rPr lang="en-US" altLang="ja-JP" sz="2800" smtClean="0"/>
              <a:t>+ </a:t>
            </a:r>
            <a:r>
              <a:rPr lang="en-US" altLang="ja-JP" smtClean="0"/>
              <a:t>gv)</a:t>
            </a:r>
            <a:r>
              <a:rPr lang="en-US" altLang="ja-JP" sz="2800" smtClean="0"/>
              <a:t>²)</a:t>
            </a:r>
            <a:r>
              <a:rPr lang="en-US" altLang="ja-JP" b="1" baseline="30000" smtClean="0">
                <a:cs typeface="Arial" charset="0"/>
              </a:rPr>
              <a:t>½</a:t>
            </a:r>
            <a:r>
              <a:rPr lang="en-US" altLang="ja-JP" smtClean="0">
                <a:cs typeface="Arial" charset="0"/>
              </a:rPr>
              <a:t>]</a:t>
            </a:r>
            <a:r>
              <a:rPr lang="en-US" altLang="ja-JP" sz="2800" smtClean="0"/>
              <a:t>²</a:t>
            </a:r>
            <a:endParaRPr lang="en-US" altLang="ja-JP"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body" idx="4294967295"/>
          </p:nvPr>
        </p:nvSpPr>
        <p:spPr>
          <a:xfrm>
            <a:off x="381000" y="381000"/>
            <a:ext cx="8229600" cy="6477000"/>
          </a:xfrm>
        </p:spPr>
        <p:txBody>
          <a:bodyPr/>
          <a:lstStyle/>
          <a:p>
            <a:pPr eaLnBrk="1" hangingPunct="1">
              <a:buFontTx/>
              <a:buNone/>
            </a:pPr>
            <a:r>
              <a:rPr lang="en-US" altLang="ja-JP" sz="2800" smtClean="0"/>
              <a:t>				P. Curie</a:t>
            </a:r>
            <a:r>
              <a:rPr lang="ja-JP" altLang="en-US" sz="2800" smtClean="0"/>
              <a:t>の理論</a:t>
            </a:r>
          </a:p>
          <a:p>
            <a:pPr eaLnBrk="1" hangingPunct="1">
              <a:buFontTx/>
              <a:buNone/>
            </a:pPr>
            <a:r>
              <a:rPr lang="ja-JP" altLang="en-US" sz="2800" smtClean="0"/>
              <a:t>環境の対称性</a:t>
            </a:r>
            <a:r>
              <a:rPr lang="en-US" altLang="ja-JP" sz="2800" smtClean="0"/>
              <a:t>=S</a:t>
            </a:r>
            <a:r>
              <a:rPr lang="en-US" altLang="ja-JP" sz="2800" b="1" baseline="-25000" smtClean="0"/>
              <a:t>env</a:t>
            </a:r>
            <a:endParaRPr lang="en-US" altLang="ja-JP" sz="2800" b="1" smtClean="0"/>
          </a:p>
          <a:p>
            <a:pPr eaLnBrk="1" hangingPunct="1">
              <a:buFontTx/>
              <a:buNone/>
            </a:pPr>
            <a:r>
              <a:rPr lang="ja-JP" altLang="en-US" sz="2800" smtClean="0"/>
              <a:t>現象の対称性</a:t>
            </a:r>
            <a:r>
              <a:rPr lang="en-US" altLang="ja-JP" sz="2800" smtClean="0"/>
              <a:t>=S</a:t>
            </a:r>
            <a:r>
              <a:rPr lang="en-US" altLang="ja-JP" sz="2800" b="1" baseline="-25000" smtClean="0"/>
              <a:t>eff </a:t>
            </a:r>
          </a:p>
          <a:p>
            <a:pPr eaLnBrk="1" hangingPunct="1">
              <a:buFontTx/>
              <a:buNone/>
            </a:pPr>
            <a:r>
              <a:rPr lang="en-US" altLang="ja-JP" smtClean="0"/>
              <a:t>				 S</a:t>
            </a:r>
            <a:r>
              <a:rPr lang="en-US" altLang="ja-JP" b="1" baseline="-25000" smtClean="0"/>
              <a:t>env </a:t>
            </a:r>
            <a:r>
              <a:rPr lang="en-US" altLang="ja-JP" b="1" smtClean="0"/>
              <a:t>= </a:t>
            </a:r>
            <a:r>
              <a:rPr lang="en-US" altLang="ja-JP" smtClean="0"/>
              <a:t>S</a:t>
            </a:r>
            <a:r>
              <a:rPr lang="en-US" altLang="ja-JP" b="1" baseline="-25000" smtClean="0"/>
              <a:t>eff</a:t>
            </a:r>
          </a:p>
          <a:p>
            <a:pPr eaLnBrk="1" hangingPunct="1">
              <a:buFontTx/>
              <a:buNone/>
            </a:pPr>
            <a:endParaRPr lang="en-US" altLang="ja-JP" b="1" baseline="-25000" smtClean="0"/>
          </a:p>
          <a:p>
            <a:pPr eaLnBrk="1" hangingPunct="1">
              <a:buFontTx/>
              <a:buNone/>
            </a:pPr>
            <a:r>
              <a:rPr lang="en-US" altLang="ja-JP" b="1" baseline="-25000" smtClean="0"/>
              <a:t>	</a:t>
            </a:r>
            <a:r>
              <a:rPr lang="en-US" altLang="ja-JP" sz="2800" smtClean="0"/>
              <a:t>R</a:t>
            </a:r>
            <a:r>
              <a:rPr lang="en-US" altLang="ja-JP" sz="2800" b="1" baseline="-25000" smtClean="0"/>
              <a:t>z</a:t>
            </a:r>
            <a:r>
              <a:rPr lang="en-US" altLang="ja-JP" sz="2800" smtClean="0"/>
              <a:t> :		B -&gt; B	J -&gt; -J          t -&gt; -t</a:t>
            </a:r>
          </a:p>
          <a:p>
            <a:pPr eaLnBrk="1" hangingPunct="1">
              <a:buFontTx/>
              <a:buNone/>
            </a:pPr>
            <a:r>
              <a:rPr lang="en-US" altLang="ja-JP" sz="2800" smtClean="0"/>
              <a:t>	R</a:t>
            </a:r>
            <a:r>
              <a:rPr lang="en-US" altLang="ja-JP" sz="2800" b="1" baseline="-25000" smtClean="0"/>
              <a:t>x</a:t>
            </a:r>
            <a:r>
              <a:rPr lang="en-US" altLang="ja-JP" sz="2800" smtClean="0"/>
              <a:t>, R</a:t>
            </a:r>
            <a:r>
              <a:rPr lang="en-US" altLang="ja-JP" sz="2800" b="1" baseline="-25000" smtClean="0"/>
              <a:t>y</a:t>
            </a:r>
            <a:r>
              <a:rPr lang="en-US" altLang="ja-JP" sz="2800" smtClean="0"/>
              <a:t> :	         B -&gt; -B        J -&gt; J           t -&gt; -t</a:t>
            </a:r>
          </a:p>
          <a:p>
            <a:pPr eaLnBrk="1" hangingPunct="1">
              <a:buFontTx/>
              <a:buNone/>
            </a:pPr>
            <a:r>
              <a:rPr lang="en-US" altLang="ja-JP" sz="2800" smtClean="0"/>
              <a:t>	(T:			B -&gt; B	J -&gt; -J	  t -&gt; -t)</a:t>
            </a:r>
          </a:p>
          <a:p>
            <a:pPr eaLnBrk="1" hangingPunct="1">
              <a:buFontTx/>
              <a:buNone/>
            </a:pPr>
            <a:endParaRPr lang="en-US" altLang="ja-JP" sz="2800" smtClean="0"/>
          </a:p>
          <a:p>
            <a:pPr eaLnBrk="1" hangingPunct="1">
              <a:buFontTx/>
              <a:buNone/>
            </a:pPr>
            <a:r>
              <a:rPr lang="en-US" altLang="ja-JP" sz="2800" smtClean="0"/>
              <a:t>	</a:t>
            </a:r>
            <a:r>
              <a:rPr lang="ja-JP" altLang="en-US" sz="2800" b="1" smtClean="0"/>
              <a:t>回転流体</a:t>
            </a:r>
            <a:r>
              <a:rPr lang="ja-JP" altLang="en-US" sz="2800" smtClean="0"/>
              <a:t>（</a:t>
            </a:r>
            <a:r>
              <a:rPr lang="en-US" altLang="ja-JP" sz="2800" smtClean="0"/>
              <a:t>Jacobi, Poincare)</a:t>
            </a:r>
          </a:p>
          <a:p>
            <a:pPr eaLnBrk="1" hangingPunct="1">
              <a:buFontTx/>
              <a:buNone/>
            </a:pPr>
            <a:endParaRPr lang="en-US" altLang="ja-JP"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body" sz="half" idx="4294967295"/>
          </p:nvPr>
        </p:nvSpPr>
        <p:spPr>
          <a:xfrm>
            <a:off x="0" y="1600200"/>
            <a:ext cx="4038600" cy="4525963"/>
          </a:xfrm>
        </p:spPr>
        <p:txBody>
          <a:bodyPr/>
          <a:lstStyle/>
          <a:p>
            <a:pPr eaLnBrk="1" hangingPunct="1"/>
            <a:endParaRPr lang="en-US" altLang="ja-JP" smtClean="0"/>
          </a:p>
          <a:p>
            <a:pPr eaLnBrk="1" hangingPunct="1"/>
            <a:endParaRPr lang="en-US" altLang="ja-JP" smtClean="0"/>
          </a:p>
        </p:txBody>
      </p:sp>
      <p:graphicFrame>
        <p:nvGraphicFramePr>
          <p:cNvPr id="1026" name="Object 30"/>
          <p:cNvGraphicFramePr>
            <a:graphicFrameLocks noGrp="1" noChangeAspect="1"/>
          </p:cNvGraphicFramePr>
          <p:nvPr>
            <p:ph sz="quarter" idx="4294967295"/>
          </p:nvPr>
        </p:nvGraphicFramePr>
        <p:xfrm>
          <a:off x="6781800" y="1676400"/>
          <a:ext cx="1981200" cy="1687513"/>
        </p:xfrm>
        <a:graphic>
          <a:graphicData uri="http://schemas.openxmlformats.org/presentationml/2006/ole">
            <mc:AlternateContent xmlns:mc="http://schemas.openxmlformats.org/markup-compatibility/2006">
              <mc:Choice xmlns:v="urn:schemas-microsoft-com:vml" Requires="v">
                <p:oleObj spid="_x0000_s1027" name="ビットマップ イメージ" r:id="rId3" imgW="1476190" imgH="1257476" progId="Paint.Picture">
                  <p:embed/>
                </p:oleObj>
              </mc:Choice>
              <mc:Fallback>
                <p:oleObj name="ビットマップ イメージ" r:id="rId3" imgW="1476190" imgH="1257476" progId="Paint.Picture">
                  <p:embed/>
                  <p:pic>
                    <p:nvPicPr>
                      <p:cNvPr id="0" name="Object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1676400"/>
                        <a:ext cx="1981200" cy="168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Oval 4"/>
          <p:cNvSpPr>
            <a:spLocks noChangeArrowheads="1"/>
          </p:cNvSpPr>
          <p:nvPr/>
        </p:nvSpPr>
        <p:spPr bwMode="auto">
          <a:xfrm>
            <a:off x="685800" y="1676400"/>
            <a:ext cx="1752600" cy="1676400"/>
          </a:xfrm>
          <a:prstGeom prst="ellipse">
            <a:avLst/>
          </a:prstGeom>
          <a:solidFill>
            <a:srgbClr val="00CCFF"/>
          </a:solidFill>
          <a:ln w="9525">
            <a:solidFill>
              <a:schemeClr val="tx1"/>
            </a:solidFill>
            <a:round/>
            <a:headEnd/>
            <a:tailEnd/>
          </a:ln>
        </p:spPr>
        <p:txBody>
          <a:bodyPr wrap="none" anchor="ctr"/>
          <a:lstStyle/>
          <a:p>
            <a:endParaRPr lang="ja-JP" altLang="en-US"/>
          </a:p>
        </p:txBody>
      </p:sp>
      <p:sp>
        <p:nvSpPr>
          <p:cNvPr id="1029" name="Oval 5"/>
          <p:cNvSpPr>
            <a:spLocks noChangeArrowheads="1"/>
          </p:cNvSpPr>
          <p:nvPr/>
        </p:nvSpPr>
        <p:spPr bwMode="auto">
          <a:xfrm>
            <a:off x="3505200" y="1905000"/>
            <a:ext cx="1752600" cy="1143000"/>
          </a:xfrm>
          <a:prstGeom prst="ellipse">
            <a:avLst/>
          </a:prstGeom>
          <a:solidFill>
            <a:srgbClr val="00CCFF"/>
          </a:solidFill>
          <a:ln w="9525">
            <a:solidFill>
              <a:srgbClr val="00FF99"/>
            </a:solidFill>
            <a:round/>
            <a:headEnd/>
            <a:tailEnd/>
          </a:ln>
        </p:spPr>
        <p:txBody>
          <a:bodyPr wrap="none" anchor="ctr"/>
          <a:lstStyle/>
          <a:p>
            <a:endParaRPr lang="ja-JP" altLang="en-US"/>
          </a:p>
        </p:txBody>
      </p:sp>
      <p:sp>
        <p:nvSpPr>
          <p:cNvPr id="1030" name="Text Box 16"/>
          <p:cNvSpPr txBox="1">
            <a:spLocks noChangeArrowheads="1"/>
          </p:cNvSpPr>
          <p:nvPr/>
        </p:nvSpPr>
        <p:spPr bwMode="auto">
          <a:xfrm>
            <a:off x="1050925" y="4973638"/>
            <a:ext cx="184150" cy="457200"/>
          </a:xfrm>
          <a:prstGeom prst="rect">
            <a:avLst/>
          </a:prstGeom>
          <a:noFill/>
          <a:ln w="9525">
            <a:noFill/>
            <a:miter lim="800000"/>
            <a:headEnd/>
            <a:tailEnd/>
          </a:ln>
        </p:spPr>
        <p:txBody>
          <a:bodyPr wrap="none">
            <a:spAutoFit/>
          </a:bodyPr>
          <a:lstStyle/>
          <a:p>
            <a:endParaRPr lang="ja-JP" altLang="ja-JP"/>
          </a:p>
        </p:txBody>
      </p:sp>
      <p:sp>
        <p:nvSpPr>
          <p:cNvPr id="1031" name="Text Box 35"/>
          <p:cNvSpPr txBox="1">
            <a:spLocks noChangeArrowheads="1"/>
          </p:cNvSpPr>
          <p:nvPr/>
        </p:nvSpPr>
        <p:spPr bwMode="auto">
          <a:xfrm>
            <a:off x="762000" y="4876800"/>
            <a:ext cx="1828800" cy="457200"/>
          </a:xfrm>
          <a:prstGeom prst="rect">
            <a:avLst/>
          </a:prstGeom>
          <a:noFill/>
          <a:ln w="9525">
            <a:noFill/>
            <a:miter lim="800000"/>
            <a:headEnd/>
            <a:tailEnd/>
          </a:ln>
        </p:spPr>
        <p:txBody>
          <a:bodyPr>
            <a:spAutoFit/>
          </a:bodyPr>
          <a:lstStyle/>
          <a:p>
            <a:pPr>
              <a:spcBef>
                <a:spcPct val="50000"/>
              </a:spcBef>
            </a:pPr>
            <a:r>
              <a:rPr lang="en-US" altLang="ja-JP" b="1"/>
              <a:t>MacLaurin</a:t>
            </a:r>
          </a:p>
        </p:txBody>
      </p:sp>
      <p:sp>
        <p:nvSpPr>
          <p:cNvPr id="1032" name="Text Box 36"/>
          <p:cNvSpPr txBox="1">
            <a:spLocks noChangeArrowheads="1"/>
          </p:cNvSpPr>
          <p:nvPr/>
        </p:nvSpPr>
        <p:spPr bwMode="auto">
          <a:xfrm>
            <a:off x="3810000" y="4876800"/>
            <a:ext cx="1371600" cy="457200"/>
          </a:xfrm>
          <a:prstGeom prst="rect">
            <a:avLst/>
          </a:prstGeom>
          <a:noFill/>
          <a:ln w="9525">
            <a:noFill/>
            <a:miter lim="800000"/>
            <a:headEnd/>
            <a:tailEnd/>
          </a:ln>
        </p:spPr>
        <p:txBody>
          <a:bodyPr>
            <a:spAutoFit/>
          </a:bodyPr>
          <a:lstStyle/>
          <a:p>
            <a:pPr>
              <a:spcBef>
                <a:spcPct val="50000"/>
              </a:spcBef>
            </a:pPr>
            <a:r>
              <a:rPr lang="en-US" altLang="ja-JP" b="1"/>
              <a:t>Jacobi</a:t>
            </a:r>
          </a:p>
        </p:txBody>
      </p:sp>
      <p:sp>
        <p:nvSpPr>
          <p:cNvPr id="1033" name="Text Box 37"/>
          <p:cNvSpPr txBox="1">
            <a:spLocks noChangeArrowheads="1"/>
          </p:cNvSpPr>
          <p:nvPr/>
        </p:nvSpPr>
        <p:spPr bwMode="auto">
          <a:xfrm>
            <a:off x="6477000" y="4876800"/>
            <a:ext cx="1600200" cy="457200"/>
          </a:xfrm>
          <a:prstGeom prst="rect">
            <a:avLst/>
          </a:prstGeom>
          <a:noFill/>
          <a:ln w="9525">
            <a:noFill/>
            <a:miter lim="800000"/>
            <a:headEnd/>
            <a:tailEnd/>
          </a:ln>
        </p:spPr>
        <p:txBody>
          <a:bodyPr>
            <a:spAutoFit/>
          </a:bodyPr>
          <a:lstStyle/>
          <a:p>
            <a:pPr>
              <a:spcBef>
                <a:spcPct val="50000"/>
              </a:spcBef>
            </a:pPr>
            <a:r>
              <a:rPr lang="en-US" altLang="ja-JP" b="1" dirty="0" err="1"/>
              <a:t>Poincar</a:t>
            </a:r>
            <a:r>
              <a:rPr lang="en-US" altLang="ja-JP" b="1" dirty="0" err="1">
                <a:cs typeface="Arial" charset="0"/>
              </a:rPr>
              <a:t>é</a:t>
            </a:r>
            <a:endParaRPr lang="en-US" altLang="ja-JP" b="1" dirty="0">
              <a:cs typeface="Arial" charset="0"/>
            </a:endParaRPr>
          </a:p>
        </p:txBody>
      </p:sp>
      <p:sp>
        <p:nvSpPr>
          <p:cNvPr id="1034" name="Rectangle 38"/>
          <p:cNvSpPr>
            <a:spLocks noChangeArrowheads="1"/>
          </p:cNvSpPr>
          <p:nvPr/>
        </p:nvSpPr>
        <p:spPr bwMode="auto">
          <a:xfrm>
            <a:off x="3200400" y="609600"/>
            <a:ext cx="2327275" cy="519113"/>
          </a:xfrm>
          <a:prstGeom prst="rect">
            <a:avLst/>
          </a:prstGeom>
          <a:noFill/>
          <a:ln w="9525">
            <a:noFill/>
            <a:miter lim="800000"/>
            <a:headEnd/>
            <a:tailEnd/>
          </a:ln>
        </p:spPr>
        <p:txBody>
          <a:bodyPr wrap="none">
            <a:spAutoFit/>
          </a:bodyPr>
          <a:lstStyle/>
          <a:p>
            <a:r>
              <a:rPr lang="ja-JP" altLang="en-US" sz="2800" b="1"/>
              <a:t>回転流体の形</a:t>
            </a:r>
          </a:p>
        </p:txBody>
      </p:sp>
      <p:sp>
        <p:nvSpPr>
          <p:cNvPr id="1035" name="Text Box 40"/>
          <p:cNvSpPr txBox="1">
            <a:spLocks noChangeArrowheads="1"/>
          </p:cNvSpPr>
          <p:nvPr/>
        </p:nvSpPr>
        <p:spPr bwMode="auto">
          <a:xfrm>
            <a:off x="1203325" y="3621088"/>
            <a:ext cx="836613" cy="457200"/>
          </a:xfrm>
          <a:prstGeom prst="rect">
            <a:avLst/>
          </a:prstGeom>
          <a:noFill/>
          <a:ln w="9525">
            <a:noFill/>
            <a:miter lim="800000"/>
            <a:headEnd/>
            <a:tailEnd/>
          </a:ln>
        </p:spPr>
        <p:txBody>
          <a:bodyPr wrap="none">
            <a:spAutoFit/>
          </a:bodyPr>
          <a:lstStyle/>
          <a:p>
            <a:r>
              <a:rPr lang="el-GR" altLang="ja-JP">
                <a:cs typeface="Arial" charset="0"/>
              </a:rPr>
              <a:t>Ω</a:t>
            </a:r>
            <a:r>
              <a:rPr lang="en-US" altLang="ja-JP">
                <a:cs typeface="Arial" charset="0"/>
              </a:rPr>
              <a:t>=0</a:t>
            </a:r>
            <a:endParaRPr lang="el-GR" altLang="ja-JP">
              <a:cs typeface="Arial" charset="0"/>
            </a:endParaRPr>
          </a:p>
        </p:txBody>
      </p:sp>
      <p:sp>
        <p:nvSpPr>
          <p:cNvPr id="1036" name="Text Box 42"/>
          <p:cNvSpPr txBox="1">
            <a:spLocks noChangeArrowheads="1"/>
          </p:cNvSpPr>
          <p:nvPr/>
        </p:nvSpPr>
        <p:spPr bwMode="auto">
          <a:xfrm>
            <a:off x="4038600" y="3581400"/>
            <a:ext cx="749300" cy="457200"/>
          </a:xfrm>
          <a:prstGeom prst="rect">
            <a:avLst/>
          </a:prstGeom>
          <a:noFill/>
          <a:ln w="9525">
            <a:noFill/>
            <a:miter lim="800000"/>
            <a:headEnd/>
            <a:tailEnd/>
          </a:ln>
        </p:spPr>
        <p:txBody>
          <a:bodyPr wrap="none">
            <a:spAutoFit/>
          </a:bodyPr>
          <a:lstStyle/>
          <a:p>
            <a:r>
              <a:rPr lang="el-GR" altLang="ja-JP"/>
              <a:t>Ω</a:t>
            </a:r>
            <a:r>
              <a:rPr lang="el-GR" altLang="ja-JP">
                <a:cs typeface="Arial" charset="0"/>
              </a:rPr>
              <a:t>≠</a:t>
            </a:r>
            <a:r>
              <a:rPr lang="en-US" altLang="ja-JP">
                <a:cs typeface="Arial" charset="0"/>
              </a:rPr>
              <a:t>0</a:t>
            </a:r>
            <a:endParaRPr lang="el-GR" altLang="en-US">
              <a:cs typeface="Arial" charset="0"/>
            </a:endParaRPr>
          </a:p>
        </p:txBody>
      </p:sp>
      <p:sp>
        <p:nvSpPr>
          <p:cNvPr id="1037" name="Text Box 43"/>
          <p:cNvSpPr txBox="1">
            <a:spLocks noChangeArrowheads="1"/>
          </p:cNvSpPr>
          <p:nvPr/>
        </p:nvSpPr>
        <p:spPr bwMode="auto">
          <a:xfrm>
            <a:off x="6689725" y="3621088"/>
            <a:ext cx="931863" cy="457200"/>
          </a:xfrm>
          <a:prstGeom prst="rect">
            <a:avLst/>
          </a:prstGeom>
          <a:noFill/>
          <a:ln w="9525">
            <a:noFill/>
            <a:miter lim="800000"/>
            <a:headEnd/>
            <a:tailEnd/>
          </a:ln>
        </p:spPr>
        <p:txBody>
          <a:bodyPr wrap="none">
            <a:spAutoFit/>
          </a:bodyPr>
          <a:lstStyle/>
          <a:p>
            <a:r>
              <a:rPr lang="el-GR" altLang="ja-JP"/>
              <a:t>Ω</a:t>
            </a:r>
            <a:r>
              <a:rPr lang="en-US" altLang="ja-JP"/>
              <a:t>&gt;</a:t>
            </a:r>
            <a:r>
              <a:rPr lang="el-GR" altLang="ja-JP"/>
              <a:t>Ω</a:t>
            </a:r>
            <a:r>
              <a:rPr lang="en-US" altLang="ja-JP" baseline="-25000"/>
              <a:t>0</a:t>
            </a:r>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p:cNvSpPr>
            <a:spLocks noGrp="1" noChangeArrowheads="1"/>
          </p:cNvSpPr>
          <p:nvPr>
            <p:ph type="body" idx="4294967295"/>
          </p:nvPr>
        </p:nvSpPr>
        <p:spPr>
          <a:xfrm>
            <a:off x="914400" y="0"/>
            <a:ext cx="8229600" cy="6477000"/>
          </a:xfrm>
        </p:spPr>
        <p:txBody>
          <a:bodyPr/>
          <a:lstStyle/>
          <a:p>
            <a:pPr lvl="2" eaLnBrk="1" hangingPunct="1">
              <a:buFontTx/>
              <a:buNone/>
            </a:pPr>
            <a:endParaRPr lang="en-US" altLang="ja-JP" sz="3200" smtClean="0"/>
          </a:p>
          <a:p>
            <a:pPr lvl="2" eaLnBrk="1" hangingPunct="1">
              <a:buFontTx/>
              <a:buNone/>
            </a:pPr>
            <a:r>
              <a:rPr lang="en-US" altLang="ja-JP" sz="3200" smtClean="0"/>
              <a:t>SSB(</a:t>
            </a:r>
            <a:r>
              <a:rPr lang="ja-JP" altLang="en-US" sz="3200" smtClean="0"/>
              <a:t>対称性の自発的破れ）</a:t>
            </a:r>
            <a:r>
              <a:rPr lang="en-US" altLang="ja-JP" sz="3200" smtClean="0"/>
              <a:t>:  </a:t>
            </a:r>
          </a:p>
          <a:p>
            <a:pPr lvl="2" eaLnBrk="1" hangingPunct="1">
              <a:buFontTx/>
              <a:buNone/>
            </a:pPr>
            <a:r>
              <a:rPr lang="en-US" altLang="ja-JP" sz="3200" smtClean="0"/>
              <a:t>			S</a:t>
            </a:r>
            <a:r>
              <a:rPr lang="en-US" altLang="ja-JP" sz="3200" b="1" baseline="-30000" smtClean="0"/>
              <a:t>L</a:t>
            </a:r>
            <a:r>
              <a:rPr lang="en-US" altLang="ja-JP" sz="3200" baseline="-25000" smtClean="0"/>
              <a:t> </a:t>
            </a:r>
            <a:r>
              <a:rPr lang="en-US" altLang="ja-JP" sz="3200" smtClean="0"/>
              <a:t>&gt; S</a:t>
            </a:r>
            <a:r>
              <a:rPr lang="en-US" altLang="ja-JP" sz="3200" b="1" baseline="-25000" smtClean="0"/>
              <a:t>env</a:t>
            </a:r>
            <a:r>
              <a:rPr lang="en-US" altLang="ja-JP" sz="3200" smtClean="0"/>
              <a:t> = S</a:t>
            </a:r>
            <a:r>
              <a:rPr lang="en-US" altLang="ja-JP" sz="3200" b="1" baseline="-25000" smtClean="0"/>
              <a:t>eff</a:t>
            </a:r>
          </a:p>
          <a:p>
            <a:pPr lvl="2" eaLnBrk="1" hangingPunct="1">
              <a:buFontTx/>
              <a:buNone/>
            </a:pPr>
            <a:endParaRPr lang="en-US" altLang="ja-JP" sz="3200" b="1" baseline="-25000" smtClean="0"/>
          </a:p>
          <a:p>
            <a:pPr lvl="2" eaLnBrk="1" hangingPunct="1">
              <a:buFontTx/>
              <a:buNone/>
            </a:pPr>
            <a:r>
              <a:rPr lang="ja-JP" altLang="en-US" sz="2800" smtClean="0"/>
              <a:t>強磁性体</a:t>
            </a:r>
          </a:p>
          <a:p>
            <a:pPr lvl="2" eaLnBrk="1" hangingPunct="1">
              <a:buFontTx/>
              <a:buNone/>
            </a:pPr>
            <a:r>
              <a:rPr lang="ja-JP" altLang="en-US" sz="2800" smtClean="0"/>
              <a:t>	</a:t>
            </a:r>
            <a:r>
              <a:rPr lang="en-US" altLang="ja-JP" sz="2800" smtClean="0"/>
              <a:t>P. Weiss			1907</a:t>
            </a:r>
            <a:endParaRPr lang="en-US" altLang="ja-JP" sz="2800" b="1" smtClean="0"/>
          </a:p>
          <a:p>
            <a:pPr lvl="2" eaLnBrk="1" hangingPunct="1">
              <a:buFontTx/>
              <a:buNone/>
            </a:pPr>
            <a:r>
              <a:rPr lang="en-US" altLang="ja-JP" sz="2800" smtClean="0"/>
              <a:t>	E. Ising			1925</a:t>
            </a:r>
          </a:p>
          <a:p>
            <a:pPr lvl="2" eaLnBrk="1" hangingPunct="1">
              <a:buFontTx/>
              <a:buNone/>
            </a:pPr>
            <a:r>
              <a:rPr lang="en-US" altLang="ja-JP" sz="2800" smtClean="0"/>
              <a:t>	W. Heisenberg		1928</a:t>
            </a:r>
          </a:p>
          <a:p>
            <a:pPr lvl="2" eaLnBrk="1" hangingPunct="1">
              <a:buFontTx/>
              <a:buNone/>
            </a:pPr>
            <a:endParaRPr lang="en-US" altLang="ja-JP" sz="2800" smtClean="0"/>
          </a:p>
          <a:p>
            <a:pPr lvl="2" eaLnBrk="1" hangingPunct="1">
              <a:buFontTx/>
              <a:buNone/>
            </a:pPr>
            <a:r>
              <a:rPr lang="en-US" altLang="ja-JP" sz="2800" smtClean="0"/>
              <a:t>Heisenberg </a:t>
            </a:r>
            <a:r>
              <a:rPr lang="ja-JP" altLang="en-US" sz="2800" smtClean="0"/>
              <a:t>統一場理論 </a:t>
            </a:r>
            <a:r>
              <a:rPr lang="en-US" altLang="ja-JP" sz="2800" smtClean="0"/>
              <a:t>1959</a:t>
            </a:r>
          </a:p>
          <a:p>
            <a:pPr lvl="2" eaLnBrk="1" hangingPunct="1">
              <a:buFontTx/>
              <a:buNone/>
            </a:pPr>
            <a:r>
              <a:rPr lang="en-US" altLang="ja-JP" sz="3200" smtClean="0"/>
              <a:t>    </a:t>
            </a:r>
            <a:r>
              <a:rPr lang="en-US" altLang="ja-JP" sz="2800" smtClean="0"/>
              <a:t>H</a:t>
            </a:r>
            <a:r>
              <a:rPr lang="en-US" altLang="ja-JP" sz="2800" b="1" baseline="-25000" smtClean="0"/>
              <a:t>int</a:t>
            </a:r>
            <a:r>
              <a:rPr lang="en-US" altLang="ja-JP" sz="2800" baseline="-25000" smtClean="0"/>
              <a:t> </a:t>
            </a:r>
            <a:r>
              <a:rPr lang="en-US" altLang="ja-JP" sz="2800" smtClean="0"/>
              <a:t>= g J</a:t>
            </a:r>
            <a:r>
              <a:rPr lang="en-US" altLang="ja-JP" sz="2800" b="1" baseline="-25000" smtClean="0"/>
              <a:t>5</a:t>
            </a:r>
            <a:r>
              <a:rPr lang="en-US" altLang="ja-JP" sz="2800" b="1" baseline="-25000" smtClean="0">
                <a:cs typeface="Arial" charset="0"/>
              </a:rPr>
              <a:t>µ</a:t>
            </a:r>
            <a:r>
              <a:rPr lang="en-US" altLang="ja-JP" sz="2800" smtClean="0"/>
              <a:t> J</a:t>
            </a:r>
            <a:r>
              <a:rPr lang="en-US" altLang="ja-JP" sz="2800" b="1" baseline="-25000" smtClean="0"/>
              <a:t>5</a:t>
            </a:r>
            <a:r>
              <a:rPr lang="en-US" altLang="ja-JP" sz="2800" b="1" baseline="30000" smtClean="0">
                <a:cs typeface="Arial" charset="0"/>
              </a:rPr>
              <a:t>µ</a:t>
            </a:r>
            <a:endParaRPr lang="en-US" altLang="ja-JP" sz="2800" b="1" smtClean="0">
              <a:cs typeface="Arial" charset="0"/>
            </a:endParaRPr>
          </a:p>
          <a:p>
            <a:pPr lvl="2" eaLnBrk="1" hangingPunct="1">
              <a:buFontTx/>
              <a:buNone/>
            </a:pPr>
            <a:endParaRPr lang="en-US" altLang="ja-JP" sz="36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flipH="1">
            <a:off x="457200" y="274638"/>
            <a:ext cx="8229600" cy="1143000"/>
          </a:xfrm>
        </p:spPr>
        <p:txBody>
          <a:bodyPr/>
          <a:lstStyle/>
          <a:p>
            <a:pPr eaLnBrk="1" hangingPunct="1"/>
            <a:r>
              <a:rPr lang="en-US" altLang="ja-JP" sz="4000" smtClean="0"/>
              <a:t/>
            </a:r>
            <a:br>
              <a:rPr lang="en-US" altLang="ja-JP" sz="4000" smtClean="0"/>
            </a:br>
            <a:endParaRPr lang="en-US" altLang="ja-JP" sz="4000" smtClean="0"/>
          </a:p>
        </p:txBody>
      </p:sp>
      <p:sp>
        <p:nvSpPr>
          <p:cNvPr id="10243" name="Rectangle 3"/>
          <p:cNvSpPr>
            <a:spLocks noGrp="1" noChangeArrowheads="1"/>
          </p:cNvSpPr>
          <p:nvPr>
            <p:ph type="body" idx="1"/>
          </p:nvPr>
        </p:nvSpPr>
        <p:spPr>
          <a:xfrm>
            <a:off x="304800" y="0"/>
            <a:ext cx="8229600" cy="6858000"/>
          </a:xfrm>
        </p:spPr>
        <p:txBody>
          <a:bodyPr/>
          <a:lstStyle/>
          <a:p>
            <a:pPr eaLnBrk="1" hangingPunct="1">
              <a:buFontTx/>
              <a:buNone/>
            </a:pPr>
            <a:r>
              <a:rPr lang="en-US" altLang="ja-JP" sz="2800" smtClean="0"/>
              <a:t>			    SSB</a:t>
            </a:r>
            <a:r>
              <a:rPr lang="ja-JP" altLang="en-US" sz="2800" b="1" smtClean="0"/>
              <a:t>の一般的性質</a:t>
            </a:r>
          </a:p>
          <a:p>
            <a:pPr eaLnBrk="1" hangingPunct="1">
              <a:buFontTx/>
              <a:buNone/>
            </a:pPr>
            <a:r>
              <a:rPr lang="en-US" altLang="ja-JP" sz="2800" smtClean="0"/>
              <a:t>Dynamical</a:t>
            </a:r>
          </a:p>
          <a:p>
            <a:pPr eaLnBrk="1" hangingPunct="1">
              <a:buFontTx/>
              <a:buNone/>
            </a:pPr>
            <a:r>
              <a:rPr lang="en-US" altLang="ja-JP" sz="2800" smtClean="0"/>
              <a:t>Degeneracy of the ground state </a:t>
            </a:r>
            <a:r>
              <a:rPr lang="en-US" altLang="ja-JP" sz="2800" b="1" smtClean="0">
                <a:cs typeface="Arial" charset="0"/>
              </a:rPr>
              <a:t>←</a:t>
            </a:r>
            <a:r>
              <a:rPr lang="en-US" altLang="ja-JP" sz="2800" smtClean="0"/>
              <a:t> symmetry</a:t>
            </a:r>
          </a:p>
          <a:p>
            <a:pPr eaLnBrk="1" hangingPunct="1">
              <a:buFontTx/>
              <a:buNone/>
            </a:pPr>
            <a:r>
              <a:rPr lang="en-US" altLang="ja-JP" sz="2800" smtClean="0"/>
              <a:t>Continuous symmetry </a:t>
            </a:r>
            <a:r>
              <a:rPr lang="en-US" altLang="ja-JP" sz="2800" b="1" smtClean="0">
                <a:cs typeface="Arial" charset="0"/>
              </a:rPr>
              <a:t>→</a:t>
            </a:r>
            <a:r>
              <a:rPr lang="en-US" altLang="ja-JP" sz="2800" smtClean="0"/>
              <a:t> continuous degeneracy</a:t>
            </a:r>
          </a:p>
          <a:p>
            <a:pPr eaLnBrk="1" hangingPunct="1">
              <a:buFontTx/>
              <a:buNone/>
            </a:pPr>
            <a:r>
              <a:rPr lang="en-US" altLang="ja-JP" sz="2800" smtClean="0"/>
              <a:t>Degrees of freedom N </a:t>
            </a:r>
            <a:r>
              <a:rPr lang="en-US" altLang="ja-JP" sz="2800" b="1" smtClean="0">
                <a:cs typeface="Arial" charset="0"/>
              </a:rPr>
              <a:t>→</a:t>
            </a:r>
            <a:r>
              <a:rPr lang="en-US" altLang="ja-JP" sz="2800" b="1" smtClean="0"/>
              <a:t> </a:t>
            </a:r>
            <a:r>
              <a:rPr lang="en-US" altLang="ja-JP" sz="2800" b="1" smtClean="0">
                <a:cs typeface="Arial" charset="0"/>
              </a:rPr>
              <a:t>∞</a:t>
            </a:r>
            <a:r>
              <a:rPr lang="en-US" altLang="ja-JP" sz="2800" smtClean="0">
                <a:cs typeface="Arial" charset="0"/>
              </a:rPr>
              <a:t> (thermodynamic limit)</a:t>
            </a:r>
          </a:p>
          <a:p>
            <a:pPr eaLnBrk="1" hangingPunct="1">
              <a:buFontTx/>
              <a:buNone/>
            </a:pPr>
            <a:r>
              <a:rPr lang="en-US" altLang="ja-JP" sz="2800" smtClean="0">
                <a:cs typeface="Arial" charset="0"/>
              </a:rPr>
              <a:t>	</a:t>
            </a:r>
            <a:r>
              <a:rPr lang="en-US" altLang="ja-JP" sz="2800" b="1" smtClean="0">
                <a:cs typeface="Arial" charset="0"/>
              </a:rPr>
              <a:t>→</a:t>
            </a:r>
            <a:r>
              <a:rPr lang="en-US" altLang="ja-JP" sz="2800" smtClean="0">
                <a:cs typeface="Arial" charset="0"/>
              </a:rPr>
              <a:t> Superselection rule</a:t>
            </a:r>
          </a:p>
          <a:p>
            <a:pPr eaLnBrk="1" hangingPunct="1">
              <a:buFontTx/>
              <a:buNone/>
            </a:pPr>
            <a:r>
              <a:rPr lang="en-US" altLang="ja-JP" sz="2800" smtClean="0">
                <a:cs typeface="Arial" charset="0"/>
              </a:rPr>
              <a:t>	</a:t>
            </a:r>
            <a:r>
              <a:rPr lang="en-US" altLang="ja-JP" sz="2800" b="1" smtClean="0">
                <a:cs typeface="Arial" charset="0"/>
              </a:rPr>
              <a:t>→ </a:t>
            </a:r>
            <a:r>
              <a:rPr lang="en-US" altLang="ja-JP" sz="2800" smtClean="0">
                <a:cs typeface="Arial" charset="0"/>
              </a:rPr>
              <a:t>NG (Nambu-Goldstone) modes, </a:t>
            </a:r>
            <a:r>
              <a:rPr lang="el-GR" altLang="ja-JP" sz="2800" b="1" smtClean="0">
                <a:latin typeface="ＭＳ Ｐゴシック" pitchFamily="50" charset="-128"/>
              </a:rPr>
              <a:t>ω</a:t>
            </a:r>
            <a:r>
              <a:rPr lang="en-US" altLang="ja-JP" sz="2800" b="1" baseline="-25000" smtClean="0">
                <a:latin typeface="ＭＳ Ｐゴシック" pitchFamily="50" charset="-128"/>
              </a:rPr>
              <a:t>NG</a:t>
            </a:r>
            <a:r>
              <a:rPr lang="ja-JP" altLang="el-GR" sz="2800" b="1" smtClean="0">
                <a:latin typeface="ＭＳ Ｐゴシック" pitchFamily="50" charset="-128"/>
              </a:rPr>
              <a:t>～</a:t>
            </a:r>
            <a:r>
              <a:rPr lang="en-US" altLang="ja-JP" sz="2800" b="1" smtClean="0">
                <a:latin typeface="ＭＳ Ｐゴシック" pitchFamily="50" charset="-128"/>
              </a:rPr>
              <a:t>1/</a:t>
            </a:r>
            <a:r>
              <a:rPr lang="el-GR" altLang="ja-JP" sz="2800" b="1" smtClean="0">
                <a:latin typeface="ＭＳ Ｐゴシック" pitchFamily="50" charset="-128"/>
              </a:rPr>
              <a:t>λ</a:t>
            </a:r>
            <a:r>
              <a:rPr lang="en-US" altLang="ja-JP" sz="2800" smtClean="0">
                <a:cs typeface="Arial" charset="0"/>
              </a:rPr>
              <a:t> </a:t>
            </a:r>
          </a:p>
          <a:p>
            <a:pPr eaLnBrk="1" hangingPunct="1">
              <a:buFontTx/>
              <a:buNone/>
            </a:pPr>
            <a:r>
              <a:rPr lang="en-US" altLang="ja-JP" sz="2800" smtClean="0">
                <a:cs typeface="Arial" charset="0"/>
              </a:rPr>
              <a:t>		(restoration of lost symmetry) </a:t>
            </a:r>
          </a:p>
          <a:p>
            <a:pPr eaLnBrk="1" hangingPunct="1">
              <a:buFontTx/>
              <a:buNone/>
            </a:pPr>
            <a:r>
              <a:rPr lang="en-US" altLang="ja-JP" sz="2800" smtClean="0">
                <a:cs typeface="Arial" charset="0"/>
              </a:rPr>
              <a:t>No. of NG modes  = No. of broken symmetry 		operations </a:t>
            </a:r>
            <a:r>
              <a:rPr lang="en-US" altLang="ja-JP" sz="2800" smtClean="0"/>
              <a:t>	(with exceptions)     N = G/H</a:t>
            </a:r>
          </a:p>
          <a:p>
            <a:pPr eaLnBrk="1" hangingPunct="1">
              <a:buFontTx/>
              <a:buNone/>
            </a:pPr>
            <a:endParaRPr lang="en-US" altLang="ja-JP" sz="2800" smtClean="0"/>
          </a:p>
          <a:p>
            <a:pPr eaLnBrk="1" hangingPunct="1"/>
            <a:r>
              <a:rPr lang="en-US" altLang="ja-JP" sz="2800" smtClean="0"/>
              <a:t>Spin wave</a:t>
            </a:r>
          </a:p>
          <a:p>
            <a:pPr eaLnBrk="1" hangingPunct="1"/>
            <a:r>
              <a:rPr lang="ja-JP" altLang="en-US" sz="2800" smtClean="0"/>
              <a:t>結晶の中の音波</a:t>
            </a:r>
            <a:r>
              <a:rPr lang="ja-JP" altLang="en-US" sz="2800" b="1" smtClean="0"/>
              <a:t>（</a:t>
            </a:r>
            <a:r>
              <a:rPr lang="en-US" altLang="ja-JP" sz="2800" smtClean="0"/>
              <a:t>phonon</a:t>
            </a:r>
            <a:r>
              <a:rPr lang="ja-JP" altLang="en-US" sz="2800" b="1"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4294967295"/>
          </p:nvPr>
        </p:nvSpPr>
        <p:spPr>
          <a:xfrm>
            <a:off x="457200" y="381000"/>
            <a:ext cx="8001000" cy="6324600"/>
          </a:xfrm>
        </p:spPr>
        <p:txBody>
          <a:bodyPr/>
          <a:lstStyle/>
          <a:p>
            <a:pPr eaLnBrk="1" hangingPunct="1"/>
            <a:r>
              <a:rPr lang="en-US" altLang="ja-JP" smtClean="0"/>
              <a:t>Finite systems</a:t>
            </a:r>
          </a:p>
          <a:p>
            <a:pPr eaLnBrk="1" hangingPunct="1"/>
            <a:r>
              <a:rPr lang="en-US" altLang="ja-JP" smtClean="0"/>
              <a:t>NG modes -&gt; low lying states (“rotational 							band”)</a:t>
            </a:r>
          </a:p>
          <a:p>
            <a:pPr eaLnBrk="1" hangingPunct="1"/>
            <a:r>
              <a:rPr lang="en-US" altLang="ja-JP" smtClean="0"/>
              <a:t>polyatomic molecules</a:t>
            </a:r>
            <a:r>
              <a:rPr lang="en-US" altLang="ja-JP" sz="2800" smtClean="0"/>
              <a:t> (Jahn-Teller 1937)</a:t>
            </a:r>
          </a:p>
          <a:p>
            <a:pPr eaLnBrk="1" hangingPunct="1"/>
            <a:r>
              <a:rPr lang="en-US" altLang="ja-JP" sz="2800" smtClean="0"/>
              <a:t>`</a:t>
            </a:r>
            <a:r>
              <a:rPr lang="en-US" altLang="ja-JP" smtClean="0"/>
              <a:t>P-P, N-N pairing in Nuclei</a:t>
            </a:r>
            <a:endParaRPr lang="en-US" altLang="ja-JP" sz="2800" b="1" smtClean="0"/>
          </a:p>
          <a:p>
            <a:pPr eaLnBrk="1" hangingPunct="1"/>
            <a:r>
              <a:rPr lang="en-US" altLang="ja-JP" smtClean="0"/>
              <a:t>strong coupling meson theory / </a:t>
            </a:r>
            <a:r>
              <a:rPr lang="en-US" altLang="ja-JP" sz="2800" smtClean="0"/>
              <a:t>Skyrme</a:t>
            </a:r>
          </a:p>
          <a:p>
            <a:pPr eaLnBrk="1" hangingPunct="1">
              <a:buFontTx/>
              <a:buNone/>
            </a:pPr>
            <a:r>
              <a:rPr lang="en-US" altLang="ja-JP" smtClean="0"/>
              <a:t>     model	      </a:t>
            </a:r>
            <a:r>
              <a:rPr lang="en-US" altLang="ja-JP" sz="2800" smtClean="0"/>
              <a:t>(Wentzel 1940 / Skyrme 1961)</a:t>
            </a:r>
          </a:p>
          <a:p>
            <a:pPr eaLnBrk="1" hangingPunct="1">
              <a:buFontTx/>
              <a:buNone/>
            </a:pPr>
            <a:endParaRPr lang="en-US" altLang="ja-JP" sz="2800" smtClean="0"/>
          </a:p>
          <a:p>
            <a:pPr eaLnBrk="1" hangingPunct="1">
              <a:buFontTx/>
              <a:buNone/>
            </a:pPr>
            <a:endParaRPr lang="en-US" altLang="ja-JP" sz="2800" smtClean="0"/>
          </a:p>
          <a:p>
            <a:pPr eaLnBrk="1" hangingPunct="1">
              <a:buFontTx/>
              <a:buNone/>
            </a:pPr>
            <a:endParaRPr lang="en-US" altLang="ja-JP" sz="2800" smtClean="0"/>
          </a:p>
        </p:txBody>
      </p:sp>
      <p:sp>
        <p:nvSpPr>
          <p:cNvPr id="11267" name="Oval 6"/>
          <p:cNvSpPr>
            <a:spLocks noChangeArrowheads="1"/>
          </p:cNvSpPr>
          <p:nvPr/>
        </p:nvSpPr>
        <p:spPr bwMode="auto">
          <a:xfrm rot="-2632602">
            <a:off x="3429000" y="4953000"/>
            <a:ext cx="12954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2873</TotalTime>
  <Words>575</Words>
  <Application>Microsoft Office PowerPoint</Application>
  <PresentationFormat>画面に合わせる (4:3)</PresentationFormat>
  <Paragraphs>369</Paragraphs>
  <Slides>45</Slides>
  <Notes>0</Notes>
  <HiddenSlides>4</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45</vt:i4>
      </vt:variant>
    </vt:vector>
  </HeadingPairs>
  <TitlesOfParts>
    <vt:vector size="51" baseType="lpstr">
      <vt:lpstr>ＭＳ Ｐゴシック</vt:lpstr>
      <vt:lpstr>ＭＳ Ｐ明朝</vt:lpstr>
      <vt:lpstr>ＭＳ ゴシック</vt:lpstr>
      <vt:lpstr>Arial</vt:lpstr>
      <vt:lpstr>標準デザイン</vt:lpstr>
      <vt:lpstr>ビットマップ イメージ</vt:lpstr>
      <vt:lpstr>PowerPoint プレゼンテーション</vt:lpstr>
      <vt:lpstr>PowerPoint プレゼンテーション</vt:lpstr>
      <vt:lpstr>PowerPoint プレゼンテーション</vt:lpstr>
      <vt:lpstr>Wiedemann  Effect (G. H. Wiedemann　1822-1899) </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Dispersion law for a quasiparticle</vt:lpstr>
      <vt:lpstr>PowerPoint プレゼンテーション</vt:lpstr>
      <vt:lpstr>PowerPoint プレゼンテーション</vt:lpstr>
      <vt:lpstr>ω = ap⁴ - bp²,  a, b&gt;0</vt:lpstr>
      <vt:lpstr>v = dω/dp = 4ap3 - 2bp</vt:lpstr>
      <vt:lpstr>PowerPoint プレゼンテーション</vt:lpstr>
      <vt:lpstr>Plot of x(t),  H = ap⁴ - bp² + gx, </vt:lpstr>
      <vt:lpstr>PowerPoint プレゼンテーション</vt:lpstr>
      <vt:lpstr> Unruh coordinates  t = ξsinhη,   x =ξcoshη,   x2 – t2 =ξ2 </vt:lpstr>
      <vt:lpstr>PowerPoint プレゼンテーション</vt:lpstr>
      <vt:lpstr>PowerPoint プレゼンテーション</vt:lpstr>
      <vt:lpstr>PowerPoint プレゼンテーション</vt:lpstr>
    </vt:vector>
  </TitlesOfParts>
  <Company>University of Chicago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Wiedemann  Effect (G. H. Wiedemann　1822-1899)</dc:title>
  <dc:creator>Yoichiro Nambu</dc:creator>
  <cp:lastModifiedBy>sano</cp:lastModifiedBy>
  <cp:revision>46</cp:revision>
  <dcterms:created xsi:type="dcterms:W3CDTF">2004-05-23T05:53:29Z</dcterms:created>
  <dcterms:modified xsi:type="dcterms:W3CDTF">2015-07-21T00:06:14Z</dcterms:modified>
</cp:coreProperties>
</file>